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96" r:id="rId2"/>
    <p:sldId id="256" r:id="rId3"/>
    <p:sldId id="391" r:id="rId4"/>
    <p:sldId id="257" r:id="rId5"/>
    <p:sldId id="259" r:id="rId6"/>
    <p:sldId id="258" r:id="rId7"/>
    <p:sldId id="262" r:id="rId8"/>
    <p:sldId id="263" r:id="rId9"/>
    <p:sldId id="264" r:id="rId10"/>
    <p:sldId id="276" r:id="rId11"/>
    <p:sldId id="265" r:id="rId12"/>
    <p:sldId id="268" r:id="rId13"/>
    <p:sldId id="277" r:id="rId14"/>
    <p:sldId id="267" r:id="rId15"/>
    <p:sldId id="390" r:id="rId16"/>
    <p:sldId id="270" r:id="rId17"/>
    <p:sldId id="389" r:id="rId18"/>
    <p:sldId id="399" r:id="rId19"/>
    <p:sldId id="400" r:id="rId20"/>
    <p:sldId id="279" r:id="rId21"/>
    <p:sldId id="320" r:id="rId22"/>
    <p:sldId id="280" r:id="rId23"/>
    <p:sldId id="401" r:id="rId24"/>
    <p:sldId id="28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7BD"/>
    <a:srgbClr val="97E4F1"/>
    <a:srgbClr val="00384C"/>
    <a:srgbClr val="00863D"/>
    <a:srgbClr val="261C1B"/>
    <a:srgbClr val="005D7E"/>
    <a:srgbClr val="007FAC"/>
    <a:srgbClr val="E5F8FF"/>
    <a:srgbClr val="009AD0"/>
    <a:srgbClr val="D9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2" autoAdjust="0"/>
    <p:restoredTop sz="94674" autoAdjust="0"/>
  </p:normalViewPr>
  <p:slideViewPr>
    <p:cSldViewPr>
      <p:cViewPr varScale="1">
        <p:scale>
          <a:sx n="78" d="100"/>
          <a:sy n="78" d="100"/>
        </p:scale>
        <p:origin x="88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7CD650-0595-4E6F-8370-372B18000435}" type="datetimeFigureOut">
              <a:rPr lang="en-US" smtClean="0"/>
              <a:pPr/>
              <a:t>10/10/2018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FCD3D4-1A43-4EAD-9AE5-73FE67AEB3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CD3D4-1A43-4EAD-9AE5-73FE67AEB310}" type="slidenum">
              <a:rPr lang="en-US" smtClean="0"/>
              <a:pPr/>
              <a:t>1</a:t>
            </a:fld>
            <a:endParaRPr lang="en-US"/>
          </a:p>
        </p:txBody>
      </p:sp>
    </p:spTree>
    <p:extLst>
      <p:ext uri="{BB962C8B-B14F-4D97-AF65-F5344CB8AC3E}">
        <p14:creationId xmlns:p14="http://schemas.microsoft.com/office/powerpoint/2010/main" val="3603404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Rich environment (ideal </a:t>
            </a:r>
            <a:r>
              <a:rPr lang="en-US" b="1" dirty="0"/>
              <a:t>big campus</a:t>
            </a:r>
            <a:r>
              <a:rPr lang="en-US" dirty="0"/>
              <a:t>, lots of </a:t>
            </a:r>
            <a:r>
              <a:rPr lang="en-US" b="1" dirty="0"/>
              <a:t>older</a:t>
            </a:r>
            <a:r>
              <a:rPr lang="en-US" dirty="0"/>
              <a:t> equipment)</a:t>
            </a:r>
          </a:p>
        </p:txBody>
      </p:sp>
      <p:sp>
        <p:nvSpPr>
          <p:cNvPr id="4" name="Slide Number Placeholder 3"/>
          <p:cNvSpPr>
            <a:spLocks noGrp="1"/>
          </p:cNvSpPr>
          <p:nvPr>
            <p:ph type="sldNum" sz="quarter" idx="10"/>
          </p:nvPr>
        </p:nvSpPr>
        <p:spPr/>
        <p:txBody>
          <a:bodyPr/>
          <a:lstStyle/>
          <a:p>
            <a:fld id="{52FCD3D4-1A43-4EAD-9AE5-73FE67AEB310}" type="slidenum">
              <a:rPr lang="en-US" smtClean="0"/>
              <a:pPr/>
              <a:t>10</a:t>
            </a:fld>
            <a:endParaRPr lang="en-US"/>
          </a:p>
        </p:txBody>
      </p:sp>
    </p:spTree>
    <p:extLst>
      <p:ext uri="{BB962C8B-B14F-4D97-AF65-F5344CB8AC3E}">
        <p14:creationId xmlns:p14="http://schemas.microsoft.com/office/powerpoint/2010/main" val="175972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CD3D4-1A43-4EAD-9AE5-73FE67AEB31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Root cause: </a:t>
            </a:r>
            <a:r>
              <a:rPr lang="en-US" dirty="0"/>
              <a:t>Leaking PH Valve</a:t>
            </a:r>
            <a:r>
              <a:rPr lang="en-US" baseline="0" dirty="0"/>
              <a:t>   </a:t>
            </a:r>
            <a:r>
              <a:rPr lang="en-US" b="1" u="none" baseline="0" dirty="0"/>
              <a:t>Remediation: </a:t>
            </a:r>
            <a:r>
              <a:rPr lang="en-US" b="0" u="none" baseline="0" dirty="0"/>
              <a:t>Repair/Replace Valve</a:t>
            </a:r>
            <a:r>
              <a:rPr lang="en-US" baseline="0" dirty="0"/>
              <a:t> </a:t>
            </a:r>
            <a:r>
              <a:rPr lang="en-US" b="1" baseline="0" dirty="0"/>
              <a:t>Insidious: </a:t>
            </a:r>
            <a:r>
              <a:rPr lang="en-US" baseline="0" dirty="0"/>
              <a:t>Issue likely undetected because people in spaces would still feel comfortable &amp; unit is meeting DAT_SP. BC we have temperature data from the intermediate temp sensors we can find these wasted BTUs!!</a:t>
            </a:r>
          </a:p>
        </p:txBody>
      </p:sp>
      <p:sp>
        <p:nvSpPr>
          <p:cNvPr id="4" name="Slide Number Placeholder 3"/>
          <p:cNvSpPr>
            <a:spLocks noGrp="1"/>
          </p:cNvSpPr>
          <p:nvPr>
            <p:ph type="sldNum" sz="quarter" idx="10"/>
          </p:nvPr>
        </p:nvSpPr>
        <p:spPr/>
        <p:txBody>
          <a:bodyPr/>
          <a:lstStyle/>
          <a:p>
            <a:fld id="{52FCD3D4-1A43-4EAD-9AE5-73FE67AEB310}" type="slidenum">
              <a:rPr lang="en-US" smtClean="0"/>
              <a:pPr/>
              <a:t>12</a:t>
            </a:fld>
            <a:endParaRPr lang="en-US"/>
          </a:p>
        </p:txBody>
      </p:sp>
    </p:spTree>
    <p:extLst>
      <p:ext uri="{BB962C8B-B14F-4D97-AF65-F5344CB8AC3E}">
        <p14:creationId xmlns:p14="http://schemas.microsoft.com/office/powerpoint/2010/main" val="398892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22,300 CFM, 24/7 operation</a:t>
            </a:r>
          </a:p>
          <a:p>
            <a:endParaRPr lang="en-US" dirty="0"/>
          </a:p>
        </p:txBody>
      </p:sp>
      <p:sp>
        <p:nvSpPr>
          <p:cNvPr id="4" name="Slide Number Placeholder 3"/>
          <p:cNvSpPr>
            <a:spLocks noGrp="1"/>
          </p:cNvSpPr>
          <p:nvPr>
            <p:ph type="sldNum" sz="quarter" idx="10"/>
          </p:nvPr>
        </p:nvSpPr>
        <p:spPr/>
        <p:txBody>
          <a:bodyPr/>
          <a:lstStyle/>
          <a:p>
            <a:fld id="{52FCD3D4-1A43-4EAD-9AE5-73FE67AEB310}" type="slidenum">
              <a:rPr lang="en-US" smtClean="0"/>
              <a:pPr/>
              <a:t>13</a:t>
            </a:fld>
            <a:endParaRPr lang="en-US"/>
          </a:p>
        </p:txBody>
      </p:sp>
    </p:spTree>
    <p:extLst>
      <p:ext uri="{BB962C8B-B14F-4D97-AF65-F5344CB8AC3E}">
        <p14:creationId xmlns:p14="http://schemas.microsoft.com/office/powerpoint/2010/main" val="169572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Fault detected</a:t>
            </a:r>
            <a:r>
              <a:rPr lang="en-US" baseline="0" dirty="0"/>
              <a:t>: Valves @ same time   </a:t>
            </a:r>
            <a:r>
              <a:rPr lang="en-US" b="1" baseline="0" dirty="0"/>
              <a:t>Root cause: </a:t>
            </a:r>
            <a:r>
              <a:rPr lang="en-US" baseline="0" dirty="0"/>
              <a:t>Underlying </a:t>
            </a:r>
            <a:r>
              <a:rPr lang="en-US" u="none" baseline="0" dirty="0"/>
              <a:t>set point disagreement.   </a:t>
            </a:r>
            <a:r>
              <a:rPr lang="en-US" b="1" u="none" baseline="0" dirty="0"/>
              <a:t>Remediation: </a:t>
            </a:r>
            <a:r>
              <a:rPr lang="en-US" u="none" baseline="0" dirty="0"/>
              <a:t>Fix Heating discharge temp set point</a:t>
            </a:r>
          </a:p>
        </p:txBody>
      </p:sp>
      <p:sp>
        <p:nvSpPr>
          <p:cNvPr id="4" name="Slide Number Placeholder 3"/>
          <p:cNvSpPr>
            <a:spLocks noGrp="1"/>
          </p:cNvSpPr>
          <p:nvPr>
            <p:ph type="sldNum" sz="quarter" idx="10"/>
          </p:nvPr>
        </p:nvSpPr>
        <p:spPr/>
        <p:txBody>
          <a:bodyPr/>
          <a:lstStyle/>
          <a:p>
            <a:fld id="{52FCD3D4-1A43-4EAD-9AE5-73FE67AEB31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Unit 5,680cfm. Issue is seasonal.</a:t>
            </a:r>
          </a:p>
        </p:txBody>
      </p:sp>
      <p:sp>
        <p:nvSpPr>
          <p:cNvPr id="4" name="Slide Number Placeholder 3"/>
          <p:cNvSpPr>
            <a:spLocks noGrp="1"/>
          </p:cNvSpPr>
          <p:nvPr>
            <p:ph type="sldNum" sz="quarter" idx="10"/>
          </p:nvPr>
        </p:nvSpPr>
        <p:spPr/>
        <p:txBody>
          <a:bodyPr/>
          <a:lstStyle/>
          <a:p>
            <a:fld id="{52FCD3D4-1A43-4EAD-9AE5-73FE67AEB310}" type="slidenum">
              <a:rPr lang="en-US" smtClean="0"/>
              <a:pPr/>
              <a:t>15</a:t>
            </a:fld>
            <a:endParaRPr lang="en-US"/>
          </a:p>
        </p:txBody>
      </p:sp>
    </p:spTree>
    <p:extLst>
      <p:ext uri="{BB962C8B-B14F-4D97-AF65-F5344CB8AC3E}">
        <p14:creationId xmlns:p14="http://schemas.microsoft.com/office/powerpoint/2010/main" val="569883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Other ROOT CAUSES resulting in SH&amp;C faults…..</a:t>
            </a:r>
          </a:p>
        </p:txBody>
      </p:sp>
      <p:sp>
        <p:nvSpPr>
          <p:cNvPr id="4" name="Slide Number Placeholder 3"/>
          <p:cNvSpPr>
            <a:spLocks noGrp="1"/>
          </p:cNvSpPr>
          <p:nvPr>
            <p:ph type="sldNum" sz="quarter" idx="10"/>
          </p:nvPr>
        </p:nvSpPr>
        <p:spPr/>
        <p:txBody>
          <a:bodyPr/>
          <a:lstStyle/>
          <a:p>
            <a:fld id="{52FCD3D4-1A43-4EAD-9AE5-73FE67AEB31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Transition to looking at air flow. All agree that when send air out of a building, needs to be replaced with conditioned air. Reduce the volume of conditioned air being sent out you are in turn minimizing the amount being generated.  Normal temperature control operation, but adjust how much is being wasted. </a:t>
            </a:r>
          </a:p>
        </p:txBody>
      </p:sp>
      <p:sp>
        <p:nvSpPr>
          <p:cNvPr id="4" name="Slide Number Placeholder 3"/>
          <p:cNvSpPr>
            <a:spLocks noGrp="1"/>
          </p:cNvSpPr>
          <p:nvPr>
            <p:ph type="sldNum" sz="quarter" idx="10"/>
          </p:nvPr>
        </p:nvSpPr>
        <p:spPr/>
        <p:txBody>
          <a:bodyPr/>
          <a:lstStyle/>
          <a:p>
            <a:fld id="{52FCD3D4-1A43-4EAD-9AE5-73FE67AEB310}" type="slidenum">
              <a:rPr lang="en-US" smtClean="0"/>
              <a:pPr/>
              <a:t>17</a:t>
            </a:fld>
            <a:endParaRPr lang="en-US"/>
          </a:p>
        </p:txBody>
      </p:sp>
    </p:spTree>
    <p:extLst>
      <p:ext uri="{BB962C8B-B14F-4D97-AF65-F5344CB8AC3E}">
        <p14:creationId xmlns:p14="http://schemas.microsoft.com/office/powerpoint/2010/main" val="284718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 cause; airflow through hood</a:t>
            </a:r>
          </a:p>
        </p:txBody>
      </p:sp>
      <p:sp>
        <p:nvSpPr>
          <p:cNvPr id="4" name="Slide Number Placeholder 3"/>
          <p:cNvSpPr>
            <a:spLocks noGrp="1"/>
          </p:cNvSpPr>
          <p:nvPr>
            <p:ph type="sldNum" sz="quarter" idx="5"/>
          </p:nvPr>
        </p:nvSpPr>
        <p:spPr/>
        <p:txBody>
          <a:bodyPr/>
          <a:lstStyle/>
          <a:p>
            <a:fld id="{52FCD3D4-1A43-4EAD-9AE5-73FE67AEB310}" type="slidenum">
              <a:rPr lang="en-US" smtClean="0"/>
              <a:pPr/>
              <a:t>18</a:t>
            </a:fld>
            <a:endParaRPr lang="en-US"/>
          </a:p>
        </p:txBody>
      </p:sp>
    </p:spTree>
    <p:extLst>
      <p:ext uri="{BB962C8B-B14F-4D97-AF65-F5344CB8AC3E}">
        <p14:creationId xmlns:p14="http://schemas.microsoft.com/office/powerpoint/2010/main" val="373187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Occupancy behavior, sensor</a:t>
            </a:r>
          </a:p>
        </p:txBody>
      </p:sp>
      <p:sp>
        <p:nvSpPr>
          <p:cNvPr id="4" name="Slide Number Placeholder 3"/>
          <p:cNvSpPr>
            <a:spLocks noGrp="1"/>
          </p:cNvSpPr>
          <p:nvPr>
            <p:ph type="sldNum" sz="quarter" idx="5"/>
          </p:nvPr>
        </p:nvSpPr>
        <p:spPr/>
        <p:txBody>
          <a:bodyPr/>
          <a:lstStyle/>
          <a:p>
            <a:fld id="{52FCD3D4-1A43-4EAD-9AE5-73FE67AEB310}" type="slidenum">
              <a:rPr lang="en-US" smtClean="0"/>
              <a:pPr/>
              <a:t>19</a:t>
            </a:fld>
            <a:endParaRPr lang="en-US"/>
          </a:p>
        </p:txBody>
      </p:sp>
    </p:spTree>
    <p:extLst>
      <p:ext uri="{BB962C8B-B14F-4D97-AF65-F5344CB8AC3E}">
        <p14:creationId xmlns:p14="http://schemas.microsoft.com/office/powerpoint/2010/main" val="33828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Get a sense</a:t>
            </a:r>
            <a:r>
              <a:rPr lang="en-US" baseline="0" dirty="0"/>
              <a:t> of audience and where they’re at: BTU? Air Handler? Mixed Air Sensor? SH&amp;C?</a:t>
            </a:r>
            <a:endParaRPr lang="en-US" dirty="0"/>
          </a:p>
        </p:txBody>
      </p:sp>
      <p:sp>
        <p:nvSpPr>
          <p:cNvPr id="4" name="Slide Number Placeholder 3"/>
          <p:cNvSpPr>
            <a:spLocks noGrp="1"/>
          </p:cNvSpPr>
          <p:nvPr>
            <p:ph type="sldNum" sz="quarter" idx="10"/>
          </p:nvPr>
        </p:nvSpPr>
        <p:spPr/>
        <p:txBody>
          <a:bodyPr/>
          <a:lstStyle/>
          <a:p>
            <a:fld id="{52FCD3D4-1A43-4EAD-9AE5-73FE67AEB3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CD3D4-1A43-4EAD-9AE5-73FE67AEB310}" type="slidenum">
              <a:rPr lang="en-US" smtClean="0"/>
              <a:pPr/>
              <a:t>20</a:t>
            </a:fld>
            <a:endParaRPr lang="en-US"/>
          </a:p>
        </p:txBody>
      </p:sp>
    </p:spTree>
    <p:extLst>
      <p:ext uri="{BB962C8B-B14F-4D97-AF65-F5344CB8AC3E}">
        <p14:creationId xmlns:p14="http://schemas.microsoft.com/office/powerpoint/2010/main" val="2908808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1" dirty="0">
              <a:solidFill>
                <a:srgbClr val="000000"/>
              </a:solidFill>
              <a:latin typeface="Avenir Roman" charset="0"/>
              <a:ea typeface="MS PGothic" pitchFamily="34" charset="-128"/>
              <a:cs typeface="Avenir Roman" charset="0"/>
              <a:sym typeface="Avenir Roman"/>
            </a:endParaRPr>
          </a:p>
        </p:txBody>
      </p:sp>
    </p:spTree>
    <p:extLst>
      <p:ext uri="{BB962C8B-B14F-4D97-AF65-F5344CB8AC3E}">
        <p14:creationId xmlns:p14="http://schemas.microsoft.com/office/powerpoint/2010/main" val="33291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CD3D4-1A43-4EAD-9AE5-73FE67AEB310}" type="slidenum">
              <a:rPr lang="en-US" smtClean="0"/>
              <a:pPr/>
              <a:t>22</a:t>
            </a:fld>
            <a:endParaRPr lang="en-US"/>
          </a:p>
        </p:txBody>
      </p:sp>
    </p:spTree>
    <p:extLst>
      <p:ext uri="{BB962C8B-B14F-4D97-AF65-F5344CB8AC3E}">
        <p14:creationId xmlns:p14="http://schemas.microsoft.com/office/powerpoint/2010/main" val="3803196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&amp;</a:t>
            </a:r>
            <a:endParaRPr lang="en-US" baseline="0" dirty="0"/>
          </a:p>
        </p:txBody>
      </p:sp>
      <p:sp>
        <p:nvSpPr>
          <p:cNvPr id="4" name="Slide Number Placeholder 3"/>
          <p:cNvSpPr>
            <a:spLocks noGrp="1"/>
          </p:cNvSpPr>
          <p:nvPr>
            <p:ph type="sldNum" sz="quarter" idx="10"/>
          </p:nvPr>
        </p:nvSpPr>
        <p:spPr/>
        <p:txBody>
          <a:bodyPr/>
          <a:lstStyle/>
          <a:p>
            <a:fld id="{52FCD3D4-1A43-4EAD-9AE5-73FE67AEB310}" type="slidenum">
              <a:rPr lang="en-US" smtClean="0"/>
              <a:pPr/>
              <a:t>23</a:t>
            </a:fld>
            <a:endParaRPr lang="en-US"/>
          </a:p>
        </p:txBody>
      </p:sp>
    </p:spTree>
    <p:extLst>
      <p:ext uri="{BB962C8B-B14F-4D97-AF65-F5344CB8AC3E}">
        <p14:creationId xmlns:p14="http://schemas.microsoft.com/office/powerpoint/2010/main" val="2595796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CD3D4-1A43-4EAD-9AE5-73FE67AEB310}" type="slidenum">
              <a:rPr lang="en-US" smtClean="0"/>
              <a:pPr/>
              <a:t>24</a:t>
            </a:fld>
            <a:endParaRPr lang="en-US"/>
          </a:p>
        </p:txBody>
      </p:sp>
    </p:spTree>
    <p:extLst>
      <p:ext uri="{BB962C8B-B14F-4D97-AF65-F5344CB8AC3E}">
        <p14:creationId xmlns:p14="http://schemas.microsoft.com/office/powerpoint/2010/main" val="894380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5"/>
          </p:nvPr>
        </p:nvSpPr>
        <p:spPr/>
        <p:txBody>
          <a:bodyPr/>
          <a:lstStyle/>
          <a:p>
            <a:fld id="{52FCD3D4-1A43-4EAD-9AE5-73FE67AEB310}" type="slidenum">
              <a:rPr lang="en-US" smtClean="0"/>
              <a:pPr/>
              <a:t>3</a:t>
            </a:fld>
            <a:endParaRPr lang="en-US"/>
          </a:p>
        </p:txBody>
      </p:sp>
    </p:spTree>
    <p:extLst>
      <p:ext uri="{BB962C8B-B14F-4D97-AF65-F5344CB8AC3E}">
        <p14:creationId xmlns:p14="http://schemas.microsoft.com/office/powerpoint/2010/main" val="236580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baseline="0" dirty="0"/>
              <a:t>How organize?  How prioritize?  </a:t>
            </a:r>
            <a:r>
              <a:rPr lang="en-US" baseline="0" dirty="0"/>
              <a:t>.…&amp; </a:t>
            </a:r>
            <a:r>
              <a:rPr lang="en-US" b="1" baseline="0" dirty="0"/>
              <a:t>leverage </a:t>
            </a:r>
            <a:r>
              <a:rPr lang="en-US" b="1" dirty="0"/>
              <a:t>into a bigger positive!</a:t>
            </a:r>
          </a:p>
        </p:txBody>
      </p:sp>
      <p:sp>
        <p:nvSpPr>
          <p:cNvPr id="4" name="Slide Number Placeholder 3"/>
          <p:cNvSpPr>
            <a:spLocks noGrp="1"/>
          </p:cNvSpPr>
          <p:nvPr>
            <p:ph type="sldNum" sz="quarter" idx="10"/>
          </p:nvPr>
        </p:nvSpPr>
        <p:spPr/>
        <p:txBody>
          <a:bodyPr/>
          <a:lstStyle/>
          <a:p>
            <a:fld id="{52FCD3D4-1A43-4EAD-9AE5-73FE67AEB31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sym typeface="Wingdings" pitchFamily="2" charset="2"/>
              </a:rPr>
              <a:t>Move on to WHY….</a:t>
            </a:r>
          </a:p>
        </p:txBody>
      </p:sp>
      <p:sp>
        <p:nvSpPr>
          <p:cNvPr id="4" name="Slide Number Placeholder 3"/>
          <p:cNvSpPr>
            <a:spLocks noGrp="1"/>
          </p:cNvSpPr>
          <p:nvPr>
            <p:ph type="sldNum" sz="quarter" idx="10"/>
          </p:nvPr>
        </p:nvSpPr>
        <p:spPr/>
        <p:txBody>
          <a:bodyPr/>
          <a:lstStyle/>
          <a:p>
            <a:fld id="{52FCD3D4-1A43-4EAD-9AE5-73FE67AEB31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2FCD3D4-1A43-4EAD-9AE5-73FE67AEB31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BTU = Energy =&gt; convert units &amp; multiply</a:t>
            </a:r>
            <a:r>
              <a:rPr lang="en-US" baseline="0" dirty="0"/>
              <a:t> by cost of a commodity = </a:t>
            </a:r>
            <a:r>
              <a:rPr lang="en-US" dirty="0"/>
              <a:t>dollars</a:t>
            </a:r>
            <a:endParaRPr lang="en-US" dirty="0">
              <a:sym typeface="Wingdings" panose="05000000000000000000" pitchFamily="2" charset="2"/>
            </a:endParaRPr>
          </a:p>
          <a:p>
            <a:r>
              <a:rPr lang="en-US" dirty="0">
                <a:sym typeface="Wingdings" panose="05000000000000000000" pitchFamily="2" charset="2"/>
              </a:rPr>
              <a:t>Energy multiply by an emissions factor = </a:t>
            </a:r>
            <a:r>
              <a:rPr lang="en-US" dirty="0"/>
              <a:t>CO2 mitigation  </a:t>
            </a:r>
            <a:endParaRPr lang="en-US" b="1" dirty="0"/>
          </a:p>
        </p:txBody>
      </p:sp>
      <p:sp>
        <p:nvSpPr>
          <p:cNvPr id="4" name="Slide Number Placeholder 3"/>
          <p:cNvSpPr>
            <a:spLocks noGrp="1"/>
          </p:cNvSpPr>
          <p:nvPr>
            <p:ph type="sldNum" sz="quarter" idx="10"/>
          </p:nvPr>
        </p:nvSpPr>
        <p:spPr/>
        <p:txBody>
          <a:bodyPr/>
          <a:lstStyle/>
          <a:p>
            <a:fld id="{52FCD3D4-1A43-4EAD-9AE5-73FE67AEB310}" type="slidenum">
              <a:rPr lang="en-US" smtClean="0"/>
              <a:pPr/>
              <a:t>7</a:t>
            </a:fld>
            <a:endParaRPr lang="en-US"/>
          </a:p>
        </p:txBody>
      </p:sp>
    </p:spTree>
    <p:extLst>
      <p:ext uri="{BB962C8B-B14F-4D97-AF65-F5344CB8AC3E}">
        <p14:creationId xmlns:p14="http://schemas.microsoft.com/office/powerpoint/2010/main" val="106046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a:t>Hrs</a:t>
            </a:r>
            <a:r>
              <a:rPr lang="en-US" b="1" dirty="0"/>
              <a:t> of operation typical meteorological temperatures defined by NREL or TMY3 hours: </a:t>
            </a:r>
          </a:p>
        </p:txBody>
      </p:sp>
      <p:sp>
        <p:nvSpPr>
          <p:cNvPr id="4" name="Slide Number Placeholder 3"/>
          <p:cNvSpPr>
            <a:spLocks noGrp="1"/>
          </p:cNvSpPr>
          <p:nvPr>
            <p:ph type="sldNum" sz="quarter" idx="10"/>
          </p:nvPr>
        </p:nvSpPr>
        <p:spPr/>
        <p:txBody>
          <a:bodyPr/>
          <a:lstStyle/>
          <a:p>
            <a:fld id="{52FCD3D4-1A43-4EAD-9AE5-73FE67AEB31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Air &amp; temp: </a:t>
            </a:r>
            <a:r>
              <a:rPr lang="en-US" b="0" dirty="0"/>
              <a:t>L</a:t>
            </a:r>
            <a:r>
              <a:rPr lang="en-US" dirty="0"/>
              <a:t>argest  &amp; most common</a:t>
            </a:r>
            <a:r>
              <a:rPr lang="en-US" baseline="0" dirty="0"/>
              <a:t> air system is an AHU. </a:t>
            </a:r>
          </a:p>
          <a:p>
            <a:r>
              <a:rPr lang="en-US" baseline="0" dirty="0">
                <a:sym typeface="Wingdings" pitchFamily="2" charset="2"/>
              </a:rPr>
              <a:t>Capture </a:t>
            </a:r>
            <a:r>
              <a:rPr lang="en-US" dirty="0">
                <a:sym typeface="Wingdings" pitchFamily="2" charset="2"/>
              </a:rPr>
              <a:t>temperature differential to calc BTUs</a:t>
            </a:r>
            <a:endParaRPr lang="en-US" dirty="0"/>
          </a:p>
        </p:txBody>
      </p:sp>
      <p:sp>
        <p:nvSpPr>
          <p:cNvPr id="4" name="Slide Number Placeholder 3"/>
          <p:cNvSpPr>
            <a:spLocks noGrp="1"/>
          </p:cNvSpPr>
          <p:nvPr>
            <p:ph type="sldNum" sz="quarter" idx="10"/>
          </p:nvPr>
        </p:nvSpPr>
        <p:spPr/>
        <p:txBody>
          <a:bodyPr/>
          <a:lstStyle/>
          <a:p>
            <a:fld id="{52FCD3D4-1A43-4EAD-9AE5-73FE67AEB31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F1D1F-B2C0-423B-AC59-901BFEB05045}"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FE936-F0EF-4B39-AD1B-F19D904CA7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F1D1F-B2C0-423B-AC59-901BFEB05045}" type="datetimeFigureOut">
              <a:rPr lang="en-US" smtClean="0"/>
              <a:pPr/>
              <a:t>10/10/2018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FE936-F0EF-4B39-AD1B-F19D904CA7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cantabene@cimetrics.com"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hyperlink" Target="mailto:hwebb@cimetric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British_thermal_un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1C1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9C33CF-C1EB-4CA9-B95D-5C615FE10A1C}"/>
              </a:ext>
            </a:extLst>
          </p:cNvPr>
          <p:cNvGrpSpPr/>
          <p:nvPr/>
        </p:nvGrpSpPr>
        <p:grpSpPr>
          <a:xfrm>
            <a:off x="5791200" y="2128888"/>
            <a:ext cx="2514600" cy="2457450"/>
            <a:chOff x="5346700" y="1714500"/>
            <a:chExt cx="3657600" cy="3429000"/>
          </a:xfrm>
        </p:grpSpPr>
        <p:sp>
          <p:nvSpPr>
            <p:cNvPr id="5" name="Rectangle 4">
              <a:extLst>
                <a:ext uri="{FF2B5EF4-FFF2-40B4-BE49-F238E27FC236}">
                  <a16:creationId xmlns:a16="http://schemas.microsoft.com/office/drawing/2014/main" id="{A07244C9-36B8-4E0D-BAD7-05C187AED63F}"/>
                </a:ext>
              </a:extLst>
            </p:cNvPr>
            <p:cNvSpPr/>
            <p:nvPr/>
          </p:nvSpPr>
          <p:spPr>
            <a:xfrm>
              <a:off x="5346700" y="1714500"/>
              <a:ext cx="3657600" cy="3429000"/>
            </a:xfrm>
            <a:prstGeom prst="rect">
              <a:avLst/>
            </a:prstGeom>
            <a:solidFill>
              <a:srgbClr val="1AA7BD"/>
            </a:solidFill>
            <a:ln w="25400" cap="flat" cmpd="sng" algn="ctr">
              <a:solidFill>
                <a:srgbClr val="1AA7BD"/>
              </a:solidFill>
              <a:prstDash val="solid"/>
              <a:miter lim="0"/>
              <a:headEnd type="none" w="med" len="med"/>
              <a:tailEnd type="none" w="med" len="med"/>
            </a:ln>
            <a:effectLst>
              <a:outerShdw blurRad="38100" dist="25400" dir="5400000" algn="ctr" rotWithShape="0">
                <a:srgbClr val="000000">
                  <a:alpha val="50000"/>
                </a:srgbClr>
              </a:outerShdw>
            </a:effectLst>
          </p:spPr>
          <p:txBody>
            <a:bodyPr rot="0" spcFirstLastPara="0" vertOverflow="overflow" horzOverflow="overflow" vert="horz" wrap="square" lIns="0" tIns="50800" rIns="0" bIns="50800" numCol="1" spcCol="0" rtlCol="0" fromWordArt="0" anchor="ctr" anchorCtr="0" forceAA="0" compatLnSpc="1">
              <a:prstTxWarp prst="textNoShape">
                <a:avLst/>
              </a:prstTxWarp>
              <a:noAutofit/>
            </a:bodyPr>
            <a:lstStyle/>
            <a:p>
              <a:pPr algn="ctr" defTabSz="584200" eaLnBrk="0" fontAlgn="base" hangingPunct="0">
                <a:spcBef>
                  <a:spcPct val="0"/>
                </a:spcBef>
                <a:spcAft>
                  <a:spcPct val="0"/>
                </a:spcAft>
              </a:pPr>
              <a:endParaRPr lang="en-US">
                <a:solidFill>
                  <a:schemeClr val="bg1"/>
                </a:solidFill>
              </a:endParaRPr>
            </a:p>
          </p:txBody>
        </p:sp>
        <p:pic>
          <p:nvPicPr>
            <p:cNvPr id="6" name="Picture 5">
              <a:extLst>
                <a:ext uri="{FF2B5EF4-FFF2-40B4-BE49-F238E27FC236}">
                  <a16:creationId xmlns:a16="http://schemas.microsoft.com/office/drawing/2014/main" id="{4DC1BA82-EB1C-436B-B726-831CBE3CF7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02"/>
            <a:stretch/>
          </p:blipFill>
          <p:spPr>
            <a:xfrm>
              <a:off x="5537200" y="1943100"/>
              <a:ext cx="3276600" cy="2971800"/>
            </a:xfrm>
            <a:prstGeom prst="rect">
              <a:avLst/>
            </a:prstGeom>
          </p:spPr>
        </p:pic>
      </p:grpSp>
      <p:sp>
        <p:nvSpPr>
          <p:cNvPr id="7" name="Title 1">
            <a:extLst>
              <a:ext uri="{FF2B5EF4-FFF2-40B4-BE49-F238E27FC236}">
                <a16:creationId xmlns:a16="http://schemas.microsoft.com/office/drawing/2014/main" id="{FC5B9BD2-8DF2-451F-99EF-E6D379EA75A3}"/>
              </a:ext>
            </a:extLst>
          </p:cNvPr>
          <p:cNvSpPr txBox="1">
            <a:spLocks/>
          </p:cNvSpPr>
          <p:nvPr/>
        </p:nvSpPr>
        <p:spPr>
          <a:xfrm>
            <a:off x="685800" y="803325"/>
            <a:ext cx="4419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BE A BTU HUNTER</a:t>
            </a:r>
          </a:p>
        </p:txBody>
      </p:sp>
      <p:sp>
        <p:nvSpPr>
          <p:cNvPr id="8" name="Content Placeholder 2">
            <a:extLst>
              <a:ext uri="{FF2B5EF4-FFF2-40B4-BE49-F238E27FC236}">
                <a16:creationId xmlns:a16="http://schemas.microsoft.com/office/drawing/2014/main" id="{316300EA-216C-4500-BC98-3D056B2CA193}"/>
              </a:ext>
            </a:extLst>
          </p:cNvPr>
          <p:cNvSpPr txBox="1">
            <a:spLocks/>
          </p:cNvSpPr>
          <p:nvPr/>
        </p:nvSpPr>
        <p:spPr>
          <a:xfrm>
            <a:off x="902647" y="2057400"/>
            <a:ext cx="3985907" cy="2971800"/>
          </a:xfrm>
          <a:prstGeom prst="rect">
            <a:avLst/>
          </a:prstGeom>
        </p:spPr>
        <p:txBody>
          <a:bodyPr vert="horz" lIns="91440" tIns="45720" rIns="91440" bIns="45720" rtlCol="0" anchor="t">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solidFill>
                  <a:schemeClr val="bg1"/>
                </a:solidFill>
              </a:rPr>
              <a:t>HOW BIG DATA ANALYTICS CAN ACHIEVE ENERGY AND O&amp;M SAVINGS WHILE IMPROVING PRODUCTIVITY, COMFORT, AND SUSTAINABILITY AT LABORATORY FACILITIES</a:t>
            </a:r>
          </a:p>
        </p:txBody>
      </p:sp>
      <p:sp>
        <p:nvSpPr>
          <p:cNvPr id="9" name="TextBox 8">
            <a:extLst>
              <a:ext uri="{FF2B5EF4-FFF2-40B4-BE49-F238E27FC236}">
                <a16:creationId xmlns:a16="http://schemas.microsoft.com/office/drawing/2014/main" id="{788FFF99-B5DB-4109-ABD0-4A3C95F5B7B9}"/>
              </a:ext>
            </a:extLst>
          </p:cNvPr>
          <p:cNvSpPr txBox="1"/>
          <p:nvPr/>
        </p:nvSpPr>
        <p:spPr>
          <a:xfrm>
            <a:off x="1638300" y="4953000"/>
            <a:ext cx="2514600" cy="523220"/>
          </a:xfrm>
          <a:prstGeom prst="rect">
            <a:avLst/>
          </a:prstGeom>
          <a:noFill/>
        </p:spPr>
        <p:txBody>
          <a:bodyPr wrap="square" rtlCol="0">
            <a:spAutoFit/>
          </a:bodyPr>
          <a:lstStyle/>
          <a:p>
            <a:pPr algn="ctr"/>
            <a:r>
              <a:rPr lang="en-US" sz="1400" dirty="0">
                <a:solidFill>
                  <a:schemeClr val="bg1"/>
                </a:solidFill>
              </a:rPr>
              <a:t>Julianne Rhoads, EIT, CEM</a:t>
            </a:r>
          </a:p>
          <a:p>
            <a:pPr algn="ctr"/>
            <a:r>
              <a:rPr lang="en-US" sz="1400" dirty="0">
                <a:solidFill>
                  <a:schemeClr val="bg1"/>
                </a:solidFill>
              </a:rPr>
              <a:t>&amp; Lisa </a:t>
            </a:r>
            <a:r>
              <a:rPr lang="en-US" sz="1400" dirty="0" err="1">
                <a:solidFill>
                  <a:schemeClr val="bg1"/>
                </a:solidFill>
              </a:rPr>
              <a:t>Zagura</a:t>
            </a:r>
            <a:r>
              <a:rPr lang="en-US" sz="1400" dirty="0">
                <a:solidFill>
                  <a:schemeClr val="bg1"/>
                </a:solidFill>
              </a:rPr>
              <a:t>, CEM, LEED AP</a:t>
            </a:r>
          </a:p>
        </p:txBody>
      </p:sp>
    </p:spTree>
    <p:extLst>
      <p:ext uri="{BB962C8B-B14F-4D97-AF65-F5344CB8AC3E}">
        <p14:creationId xmlns:p14="http://schemas.microsoft.com/office/powerpoint/2010/main" val="410942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1992-A8ED-473E-A224-012006081B49}"/>
              </a:ext>
            </a:extLst>
          </p:cNvPr>
          <p:cNvSpPr>
            <a:spLocks noGrp="1"/>
          </p:cNvSpPr>
          <p:nvPr>
            <p:ph type="title"/>
          </p:nvPr>
        </p:nvSpPr>
        <p:spPr>
          <a:xfrm>
            <a:off x="0" y="274638"/>
            <a:ext cx="9144000" cy="868362"/>
          </a:xfrm>
          <a:solidFill>
            <a:schemeClr val="tx1"/>
          </a:solidFill>
        </p:spPr>
        <p:txBody>
          <a:bodyPr>
            <a:normAutofit/>
          </a:bodyPr>
          <a:lstStyle/>
          <a:p>
            <a:r>
              <a:rPr lang="en-US" sz="4000" dirty="0">
                <a:solidFill>
                  <a:schemeClr val="bg1"/>
                </a:solidFill>
              </a:rPr>
              <a:t>Fault Source</a:t>
            </a:r>
          </a:p>
        </p:txBody>
      </p:sp>
      <p:sp>
        <p:nvSpPr>
          <p:cNvPr id="3" name="Content Placeholder 2">
            <a:extLst>
              <a:ext uri="{FF2B5EF4-FFF2-40B4-BE49-F238E27FC236}">
                <a16:creationId xmlns:a16="http://schemas.microsoft.com/office/drawing/2014/main" id="{A431A573-4476-401D-A7DE-035CC84D0EE6}"/>
              </a:ext>
            </a:extLst>
          </p:cNvPr>
          <p:cNvSpPr>
            <a:spLocks noGrp="1"/>
          </p:cNvSpPr>
          <p:nvPr>
            <p:ph idx="1"/>
          </p:nvPr>
        </p:nvSpPr>
        <p:spPr>
          <a:xfrm>
            <a:off x="457200" y="1600200"/>
            <a:ext cx="8229600" cy="4876800"/>
          </a:xfrm>
        </p:spPr>
        <p:txBody>
          <a:bodyPr>
            <a:normAutofit fontScale="92500" lnSpcReduction="20000"/>
          </a:bodyPr>
          <a:lstStyle/>
          <a:p>
            <a:r>
              <a:rPr lang="en-US" sz="3500" dirty="0"/>
              <a:t>Healthcare and research facility</a:t>
            </a:r>
          </a:p>
          <a:p>
            <a:endParaRPr lang="en-US" sz="1300" dirty="0"/>
          </a:p>
          <a:p>
            <a:r>
              <a:rPr lang="en-US" sz="3500" dirty="0"/>
              <a:t>6 buildings</a:t>
            </a:r>
          </a:p>
          <a:p>
            <a:endParaRPr lang="en-US" sz="1300" dirty="0"/>
          </a:p>
          <a:p>
            <a:r>
              <a:rPr lang="en-US" sz="3500" dirty="0"/>
              <a:t>2.1 million square feet</a:t>
            </a:r>
          </a:p>
          <a:p>
            <a:endParaRPr lang="en-US" sz="1300" dirty="0"/>
          </a:p>
          <a:p>
            <a:r>
              <a:rPr lang="en-US" sz="3500" dirty="0"/>
              <a:t>59,306 BMS points</a:t>
            </a:r>
          </a:p>
          <a:p>
            <a:endParaRPr lang="en-US" sz="1300" dirty="0"/>
          </a:p>
          <a:p>
            <a:r>
              <a:rPr lang="en-US" sz="3500" dirty="0"/>
              <a:t>118 air handlers </a:t>
            </a:r>
          </a:p>
          <a:p>
            <a:endParaRPr lang="en-US" sz="1300" dirty="0"/>
          </a:p>
          <a:p>
            <a:r>
              <a:rPr lang="en-US" sz="3500"/>
              <a:t>&gt; 50 </a:t>
            </a:r>
            <a:r>
              <a:rPr lang="en-US" sz="3500" dirty="0"/>
              <a:t>fume hoods </a:t>
            </a:r>
          </a:p>
          <a:p>
            <a:endParaRPr lang="en-US" sz="1300" dirty="0"/>
          </a:p>
          <a:p>
            <a:r>
              <a:rPr lang="en-US" sz="3500" dirty="0"/>
              <a:t>Monitoring period September 2015 to present</a:t>
            </a:r>
          </a:p>
        </p:txBody>
      </p:sp>
    </p:spTree>
    <p:extLst>
      <p:ext uri="{BB962C8B-B14F-4D97-AF65-F5344CB8AC3E}">
        <p14:creationId xmlns:p14="http://schemas.microsoft.com/office/powerpoint/2010/main" val="378040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1"/>
          </a:solidFill>
        </p:spPr>
        <p:txBody>
          <a:bodyPr>
            <a:normAutofit fontScale="90000"/>
          </a:bodyPr>
          <a:lstStyle/>
          <a:p>
            <a:r>
              <a:rPr lang="en-US" dirty="0">
                <a:solidFill>
                  <a:schemeClr val="bg1"/>
                </a:solidFill>
              </a:rPr>
              <a:t>ANSI/</a:t>
            </a:r>
            <a:r>
              <a:rPr lang="en-US" b="1" dirty="0">
                <a:solidFill>
                  <a:schemeClr val="bg1"/>
                </a:solidFill>
              </a:rPr>
              <a:t>ASHRAE</a:t>
            </a:r>
            <a:r>
              <a:rPr lang="en-US" dirty="0">
                <a:solidFill>
                  <a:schemeClr val="bg1"/>
                </a:solidFill>
              </a:rPr>
              <a:t>/IES Standard </a:t>
            </a:r>
            <a:r>
              <a:rPr lang="en-US" b="1" dirty="0">
                <a:solidFill>
                  <a:schemeClr val="bg1"/>
                </a:solidFill>
              </a:rPr>
              <a:t>90.1</a:t>
            </a:r>
            <a:r>
              <a:rPr lang="en-US" dirty="0">
                <a:solidFill>
                  <a:schemeClr val="bg1"/>
                </a:solidFill>
              </a:rPr>
              <a:t>-2010, Section 6.5.2</a:t>
            </a:r>
          </a:p>
        </p:txBody>
      </p:sp>
      <p:sp>
        <p:nvSpPr>
          <p:cNvPr id="5" name="Content Placeholder 4"/>
          <p:cNvSpPr>
            <a:spLocks noGrp="1"/>
          </p:cNvSpPr>
          <p:nvPr>
            <p:ph idx="1"/>
          </p:nvPr>
        </p:nvSpPr>
        <p:spPr>
          <a:xfrm>
            <a:off x="457200" y="1676400"/>
            <a:ext cx="8229600" cy="4724400"/>
          </a:xfrm>
          <a:noFill/>
        </p:spPr>
        <p:txBody>
          <a:bodyPr>
            <a:normAutofit lnSpcReduction="10000"/>
          </a:bodyPr>
          <a:lstStyle/>
          <a:p>
            <a:r>
              <a:rPr lang="en-US" dirty="0"/>
              <a:t>Simultaneous Heating &amp; Cooling Limitation</a:t>
            </a:r>
          </a:p>
          <a:p>
            <a:pPr>
              <a:buNone/>
            </a:pPr>
            <a:r>
              <a:rPr lang="en-US" sz="2400" dirty="0"/>
              <a:t>	Zone thermostatic controls </a:t>
            </a:r>
            <a:r>
              <a:rPr lang="en-US" sz="2400" dirty="0">
                <a:highlight>
                  <a:srgbClr val="97E4F1"/>
                </a:highlight>
              </a:rPr>
              <a:t>shall prevent</a:t>
            </a:r>
            <a:r>
              <a:rPr lang="en-US" sz="2400" dirty="0"/>
              <a:t>: </a:t>
            </a:r>
          </a:p>
          <a:p>
            <a:pPr>
              <a:buNone/>
            </a:pPr>
            <a:endParaRPr lang="en-US" sz="1200" dirty="0"/>
          </a:p>
          <a:p>
            <a:pPr marL="914400" lvl="1" indent="-457200">
              <a:buNone/>
            </a:pPr>
            <a:r>
              <a:rPr lang="en-US" sz="2200" dirty="0"/>
              <a:t>a.</a:t>
            </a:r>
            <a:r>
              <a:rPr lang="en-US" sz="2400" dirty="0"/>
              <a:t> Reheating </a:t>
            </a:r>
          </a:p>
          <a:p>
            <a:pPr marL="914400" lvl="1" indent="-457200">
              <a:buAutoNum type="alphaLcPeriod"/>
            </a:pPr>
            <a:endParaRPr lang="en-US" sz="1200" dirty="0"/>
          </a:p>
          <a:p>
            <a:pPr lvl="1">
              <a:buNone/>
            </a:pPr>
            <a:r>
              <a:rPr lang="en-US" sz="2200" dirty="0"/>
              <a:t>b. </a:t>
            </a:r>
            <a:r>
              <a:rPr lang="en-US" sz="2400" dirty="0" err="1"/>
              <a:t>Recooling</a:t>
            </a:r>
            <a:endParaRPr lang="en-US" sz="2400" dirty="0"/>
          </a:p>
          <a:p>
            <a:pPr lvl="1">
              <a:buNone/>
            </a:pPr>
            <a:endParaRPr lang="en-US" sz="1200" dirty="0"/>
          </a:p>
          <a:p>
            <a:pPr lvl="1">
              <a:buNone/>
            </a:pPr>
            <a:r>
              <a:rPr lang="en-US" sz="2200" dirty="0"/>
              <a:t>c. </a:t>
            </a:r>
            <a:r>
              <a:rPr lang="en-US" sz="2400" dirty="0">
                <a:highlight>
                  <a:srgbClr val="97E4F1"/>
                </a:highlight>
              </a:rPr>
              <a:t>Mixing or simultaneously supplying air that has been previously mechanically heated and air that has been previously cooled, either by mechanical cooling or by economizer systems</a:t>
            </a:r>
            <a:r>
              <a:rPr lang="en-US" sz="2400" dirty="0"/>
              <a:t>; and </a:t>
            </a:r>
          </a:p>
          <a:p>
            <a:pPr lvl="1">
              <a:buNone/>
            </a:pPr>
            <a:endParaRPr lang="en-US" sz="1200" dirty="0"/>
          </a:p>
          <a:p>
            <a:pPr lvl="1">
              <a:buNone/>
            </a:pPr>
            <a:r>
              <a:rPr lang="en-US" sz="2200" dirty="0"/>
              <a:t> d.</a:t>
            </a:r>
            <a:r>
              <a:rPr lang="en-US" sz="2400" dirty="0"/>
              <a:t> Other simultaneous operation of heating and cooling systems of the same zone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CBA666-A5FB-4699-BB56-87F3AF28B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2" y="1700899"/>
            <a:ext cx="8381997" cy="4856585"/>
          </a:xfrm>
          <a:prstGeom prst="rect">
            <a:avLst/>
          </a:prstGeom>
        </p:spPr>
      </p:pic>
      <p:sp>
        <p:nvSpPr>
          <p:cNvPr id="2" name="Title 1"/>
          <p:cNvSpPr>
            <a:spLocks noGrp="1"/>
          </p:cNvSpPr>
          <p:nvPr>
            <p:ph type="title"/>
          </p:nvPr>
        </p:nvSpPr>
        <p:spPr>
          <a:xfrm>
            <a:off x="0" y="274638"/>
            <a:ext cx="9144000" cy="1173162"/>
          </a:xfrm>
          <a:solidFill>
            <a:schemeClr val="tx1"/>
          </a:solidFill>
        </p:spPr>
        <p:txBody>
          <a:bodyPr>
            <a:normAutofit fontScale="90000"/>
          </a:bodyPr>
          <a:lstStyle/>
          <a:p>
            <a:r>
              <a:rPr lang="en-US" dirty="0">
                <a:solidFill>
                  <a:schemeClr val="bg1"/>
                </a:solidFill>
              </a:rPr>
              <a:t>AHU Simultaneous Heating &amp; Cooling: </a:t>
            </a:r>
            <a:br>
              <a:rPr lang="en-US" dirty="0">
                <a:solidFill>
                  <a:schemeClr val="bg1"/>
                </a:solidFill>
              </a:rPr>
            </a:br>
            <a:r>
              <a:rPr lang="en-US" dirty="0">
                <a:solidFill>
                  <a:schemeClr val="bg1"/>
                </a:solidFill>
              </a:rPr>
              <a:t>Leaking Preheat Valve </a:t>
            </a:r>
          </a:p>
        </p:txBody>
      </p:sp>
      <p:sp>
        <p:nvSpPr>
          <p:cNvPr id="11" name="Rounded Rectangular Callout 11">
            <a:extLst>
              <a:ext uri="{FF2B5EF4-FFF2-40B4-BE49-F238E27FC236}">
                <a16:creationId xmlns:a16="http://schemas.microsoft.com/office/drawing/2014/main" id="{A768521F-8296-45CA-88B2-D277BDEC460C}"/>
              </a:ext>
            </a:extLst>
          </p:cNvPr>
          <p:cNvSpPr/>
          <p:nvPr/>
        </p:nvSpPr>
        <p:spPr bwMode="auto">
          <a:xfrm>
            <a:off x="6498362" y="4480815"/>
            <a:ext cx="2264638" cy="618146"/>
          </a:xfrm>
          <a:prstGeom prst="wedgeRoundRectCallout">
            <a:avLst>
              <a:gd name="adj1" fmla="val -56344"/>
              <a:gd name="adj2" fmla="val 112448"/>
              <a:gd name="adj3" fmla="val 16667"/>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a:r>
              <a:rPr lang="en-US" dirty="0">
                <a:solidFill>
                  <a:schemeClr val="bg1"/>
                </a:solidFill>
              </a:rPr>
              <a:t>Preheat Valve Signal = 0%, Closed</a:t>
            </a:r>
          </a:p>
        </p:txBody>
      </p:sp>
      <p:sp>
        <p:nvSpPr>
          <p:cNvPr id="14" name="Rounded Rectangular Callout 11">
            <a:extLst>
              <a:ext uri="{FF2B5EF4-FFF2-40B4-BE49-F238E27FC236}">
                <a16:creationId xmlns:a16="http://schemas.microsoft.com/office/drawing/2014/main" id="{4F9B652F-F9E9-4801-BE1F-08902B4345C0}"/>
              </a:ext>
            </a:extLst>
          </p:cNvPr>
          <p:cNvSpPr/>
          <p:nvPr/>
        </p:nvSpPr>
        <p:spPr bwMode="auto">
          <a:xfrm>
            <a:off x="381000" y="1600200"/>
            <a:ext cx="2438400" cy="694062"/>
          </a:xfrm>
          <a:prstGeom prst="wedgeRoundRectCallout">
            <a:avLst>
              <a:gd name="adj1" fmla="val 92667"/>
              <a:gd name="adj2" fmla="val 206238"/>
              <a:gd name="adj3" fmla="val 16667"/>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a:r>
              <a:rPr lang="en-US" dirty="0">
                <a:solidFill>
                  <a:schemeClr val="bg1"/>
                </a:solidFill>
              </a:rPr>
              <a:t>Preheat Discharge Temp 70°F &gt; Outdoor Air Temp</a:t>
            </a:r>
          </a:p>
        </p:txBody>
      </p:sp>
      <p:sp>
        <p:nvSpPr>
          <p:cNvPr id="15" name="Rounded Rectangular Callout 11">
            <a:extLst>
              <a:ext uri="{FF2B5EF4-FFF2-40B4-BE49-F238E27FC236}">
                <a16:creationId xmlns:a16="http://schemas.microsoft.com/office/drawing/2014/main" id="{0B59CEDE-6E21-490E-9860-BF6927A18B47}"/>
              </a:ext>
            </a:extLst>
          </p:cNvPr>
          <p:cNvSpPr/>
          <p:nvPr/>
        </p:nvSpPr>
        <p:spPr bwMode="auto">
          <a:xfrm>
            <a:off x="6149433" y="2133600"/>
            <a:ext cx="2765965" cy="694062"/>
          </a:xfrm>
          <a:prstGeom prst="wedgeRoundRectCallout">
            <a:avLst>
              <a:gd name="adj1" fmla="val -61010"/>
              <a:gd name="adj2" fmla="val 124430"/>
              <a:gd name="adj3" fmla="val 16667"/>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a:r>
              <a:rPr lang="en-US" dirty="0">
                <a:solidFill>
                  <a:schemeClr val="bg1"/>
                </a:solidFill>
              </a:rPr>
              <a:t>Preheat Discharge Temp 50°F &gt; Unit Discharge Temp</a:t>
            </a:r>
          </a:p>
        </p:txBody>
      </p:sp>
      <p:sp>
        <p:nvSpPr>
          <p:cNvPr id="3" name="Arrow: Down 2">
            <a:extLst>
              <a:ext uri="{FF2B5EF4-FFF2-40B4-BE49-F238E27FC236}">
                <a16:creationId xmlns:a16="http://schemas.microsoft.com/office/drawing/2014/main" id="{B649189E-711B-40F7-93B6-34AF965AD497}"/>
              </a:ext>
            </a:extLst>
          </p:cNvPr>
          <p:cNvSpPr/>
          <p:nvPr/>
        </p:nvSpPr>
        <p:spPr>
          <a:xfrm rot="10800000">
            <a:off x="3784362" y="2939613"/>
            <a:ext cx="161924" cy="1920094"/>
          </a:xfrm>
          <a:prstGeom prst="downArrow">
            <a:avLst/>
          </a:prstGeom>
          <a:gradFill flip="none" rotWithShape="1">
            <a:gsLst>
              <a:gs pos="0">
                <a:srgbClr val="FF0000"/>
              </a:gs>
              <a:gs pos="19000">
                <a:srgbClr val="FF0000"/>
              </a:gs>
              <a:gs pos="100000">
                <a:srgbClr val="FFB9B9"/>
              </a:gs>
            </a:gsLst>
            <a:path path="circle">
              <a:fillToRect t="100000" r="100000"/>
            </a:path>
            <a:tileRect l="-100000" b="-100000"/>
          </a:gradFill>
          <a:ln w="19050">
            <a:solidFill>
              <a:srgbClr val="261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2A9FAD6B-D7A7-4052-A2ED-11FBA3FCB877}"/>
              </a:ext>
            </a:extLst>
          </p:cNvPr>
          <p:cNvSpPr/>
          <p:nvPr/>
        </p:nvSpPr>
        <p:spPr>
          <a:xfrm>
            <a:off x="5721030" y="2667000"/>
            <a:ext cx="161925" cy="1334426"/>
          </a:xfrm>
          <a:prstGeom prst="downArrow">
            <a:avLst/>
          </a:prstGeom>
          <a:gradFill>
            <a:gsLst>
              <a:gs pos="33000">
                <a:srgbClr val="E5F8FF"/>
              </a:gs>
              <a:gs pos="100000">
                <a:srgbClr val="00384C"/>
              </a:gs>
            </a:gsLst>
            <a:path path="circle">
              <a:fillToRect l="50000" t="-80000" r="50000" b="180000"/>
            </a:path>
          </a:gradFill>
          <a:ln w="19050">
            <a:solidFill>
              <a:srgbClr val="261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a:extLst>
              <a:ext uri="{FF2B5EF4-FFF2-40B4-BE49-F238E27FC236}">
                <a16:creationId xmlns:a16="http://schemas.microsoft.com/office/drawing/2014/main" id="{97479D3B-7242-45A8-87CF-968769A6DFB0}"/>
              </a:ext>
            </a:extLst>
          </p:cNvPr>
          <p:cNvSpPr/>
          <p:nvPr/>
        </p:nvSpPr>
        <p:spPr bwMode="auto">
          <a:xfrm>
            <a:off x="1098988" y="4696581"/>
            <a:ext cx="2469460" cy="804760"/>
          </a:xfrm>
          <a:prstGeom prst="roundRect">
            <a:avLst/>
          </a:prstGeom>
          <a:solidFill>
            <a:srgbClr val="00863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0" rIns="128588" bIns="0" numCol="1" rtlCol="0" anchor="ctr" anchorCtr="0" compatLnSpc="1">
            <a:prstTxWarp prst="textNoShape">
              <a:avLst/>
            </a:prstTxWarp>
          </a:bodyPr>
          <a:lstStyle/>
          <a:p>
            <a:pPr marL="160721" algn="ctr"/>
            <a:r>
              <a:rPr lang="en-US" sz="1687" b="1" dirty="0">
                <a:solidFill>
                  <a:schemeClr val="bg1"/>
                </a:solidFill>
                <a:latin typeface="Calibri" panose="020F0502020204030204" pitchFamily="34" charset="0"/>
                <a:ea typeface="ＭＳ Ｐゴシック" charset="0"/>
                <a:cs typeface="Calibri" panose="020F0502020204030204" pitchFamily="34" charset="0"/>
              </a:rPr>
              <a:t>Fault: </a:t>
            </a:r>
            <a:r>
              <a:rPr lang="en-US" sz="1600" dirty="0">
                <a:solidFill>
                  <a:schemeClr val="bg1"/>
                </a:solidFill>
              </a:rPr>
              <a:t>Temp rise across heating coil despite closed valve</a:t>
            </a:r>
            <a:endParaRPr lang="en-US" sz="1687" dirty="0">
              <a:solidFill>
                <a:schemeClr val="bg1"/>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46881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4D2E-FD23-4A52-88E9-A89748E786E6}"/>
              </a:ext>
            </a:extLst>
          </p:cNvPr>
          <p:cNvSpPr>
            <a:spLocks noGrp="1"/>
          </p:cNvSpPr>
          <p:nvPr>
            <p:ph type="title"/>
          </p:nvPr>
        </p:nvSpPr>
        <p:spPr>
          <a:xfrm>
            <a:off x="0" y="274638"/>
            <a:ext cx="9144000" cy="868362"/>
          </a:xfrm>
          <a:solidFill>
            <a:schemeClr val="tx1"/>
          </a:solidFill>
        </p:spPr>
        <p:txBody>
          <a:bodyPr>
            <a:normAutofit/>
          </a:bodyPr>
          <a:lstStyle/>
          <a:p>
            <a:r>
              <a:rPr lang="en-US" sz="4000" dirty="0">
                <a:solidFill>
                  <a:schemeClr val="bg1"/>
                </a:solidFill>
              </a:rPr>
              <a:t>How good was our hunt?</a:t>
            </a:r>
          </a:p>
        </p:txBody>
      </p:sp>
      <p:sp>
        <p:nvSpPr>
          <p:cNvPr id="3" name="Content Placeholder 2">
            <a:extLst>
              <a:ext uri="{FF2B5EF4-FFF2-40B4-BE49-F238E27FC236}">
                <a16:creationId xmlns:a16="http://schemas.microsoft.com/office/drawing/2014/main" id="{EE86EE10-D8F3-4F12-9C75-FF86F6B24682}"/>
              </a:ext>
            </a:extLst>
          </p:cNvPr>
          <p:cNvSpPr>
            <a:spLocks noGrp="1"/>
          </p:cNvSpPr>
          <p:nvPr>
            <p:ph idx="1"/>
          </p:nvPr>
        </p:nvSpPr>
        <p:spPr/>
        <p:txBody>
          <a:bodyPr/>
          <a:lstStyle/>
          <a:p>
            <a:endParaRPr lang="en-US" dirty="0"/>
          </a:p>
          <a:p>
            <a:r>
              <a:rPr lang="en-US" dirty="0"/>
              <a:t>Annualized Estimated Energy Savings:</a:t>
            </a:r>
          </a:p>
          <a:p>
            <a:pPr marL="0" indent="0">
              <a:buNone/>
            </a:pPr>
            <a:endParaRPr lang="en-US" sz="2400" dirty="0"/>
          </a:p>
          <a:p>
            <a:pPr marL="457200" lvl="1" indent="0">
              <a:buNone/>
            </a:pPr>
            <a:r>
              <a:rPr lang="en-US" sz="2400" dirty="0"/>
              <a:t> 	  10.5 billion BTU </a:t>
            </a:r>
          </a:p>
          <a:p>
            <a:pPr marL="457200" lvl="1" indent="0">
              <a:buNone/>
            </a:pPr>
            <a:endParaRPr lang="en-US" sz="1200" dirty="0"/>
          </a:p>
          <a:p>
            <a:pPr marL="457200" lvl="1" indent="0">
              <a:buNone/>
            </a:pPr>
            <a:r>
              <a:rPr lang="en-US" sz="2400" dirty="0"/>
              <a:t>  	  $93,000 Savings</a:t>
            </a:r>
          </a:p>
          <a:p>
            <a:pPr marL="457200" lvl="1" indent="0">
              <a:buNone/>
            </a:pPr>
            <a:endParaRPr lang="en-US" sz="1200" dirty="0"/>
          </a:p>
          <a:p>
            <a:pPr marL="457200" lvl="1" indent="0">
              <a:buNone/>
            </a:pPr>
            <a:r>
              <a:rPr lang="en-US" sz="2400" dirty="0"/>
              <a:t> 	  700 Metric Tons CO2</a:t>
            </a:r>
          </a:p>
        </p:txBody>
      </p:sp>
      <p:sp>
        <p:nvSpPr>
          <p:cNvPr id="4" name="Rectangle 3">
            <a:extLst>
              <a:ext uri="{FF2B5EF4-FFF2-40B4-BE49-F238E27FC236}">
                <a16:creationId xmlns:a16="http://schemas.microsoft.com/office/drawing/2014/main" id="{B1A114FB-2E31-4127-B7EA-FFEAFF2A6C8D}"/>
              </a:ext>
            </a:extLst>
          </p:cNvPr>
          <p:cNvSpPr/>
          <p:nvPr/>
        </p:nvSpPr>
        <p:spPr>
          <a:xfrm>
            <a:off x="6705600" y="4486352"/>
            <a:ext cx="1828800" cy="1639811"/>
          </a:xfrm>
          <a:prstGeom prst="rect">
            <a:avLst/>
          </a:prstGeom>
          <a:solidFill>
            <a:srgbClr val="1AA7BD"/>
          </a:solidFill>
          <a:ln w="25400" cap="flat" cmpd="sng" algn="ctr">
            <a:solidFill>
              <a:srgbClr val="1AA7BD"/>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defTabSz="584200" eaLnBrk="0" fontAlgn="base" hangingPunct="0">
              <a:spcBef>
                <a:spcPct val="0"/>
              </a:spcBef>
              <a:spcAft>
                <a:spcPct val="0"/>
              </a:spcAft>
            </a:pPr>
            <a:endParaRPr lang="en-US">
              <a:solidFill>
                <a:schemeClr val="bg1"/>
              </a:solidFill>
            </a:endParaRPr>
          </a:p>
        </p:txBody>
      </p:sp>
      <p:pic>
        <p:nvPicPr>
          <p:cNvPr id="5" name="Picture 4">
            <a:extLst>
              <a:ext uri="{FF2B5EF4-FFF2-40B4-BE49-F238E27FC236}">
                <a16:creationId xmlns:a16="http://schemas.microsoft.com/office/drawing/2014/main" id="{9A7FFFB4-9D83-4A1C-8D26-15C745271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439" y="4610552"/>
            <a:ext cx="1537122" cy="1391410"/>
          </a:xfrm>
          <a:prstGeom prst="rect">
            <a:avLst/>
          </a:prstGeom>
        </p:spPr>
      </p:pic>
      <p:sp>
        <p:nvSpPr>
          <p:cNvPr id="10" name="Title 1">
            <a:extLst>
              <a:ext uri="{FF2B5EF4-FFF2-40B4-BE49-F238E27FC236}">
                <a16:creationId xmlns:a16="http://schemas.microsoft.com/office/drawing/2014/main" id="{471E337A-89CB-4882-BF39-0282D8371F0B}"/>
              </a:ext>
            </a:extLst>
          </p:cNvPr>
          <p:cNvSpPr txBox="1">
            <a:spLocks/>
          </p:cNvSpPr>
          <p:nvPr/>
        </p:nvSpPr>
        <p:spPr>
          <a:xfrm>
            <a:off x="0" y="274638"/>
            <a:ext cx="9144000" cy="868362"/>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rPr>
              <a:t>How good was our hunt?</a:t>
            </a:r>
          </a:p>
        </p:txBody>
      </p:sp>
      <p:grpSp>
        <p:nvGrpSpPr>
          <p:cNvPr id="15" name="Group 14">
            <a:extLst>
              <a:ext uri="{FF2B5EF4-FFF2-40B4-BE49-F238E27FC236}">
                <a16:creationId xmlns:a16="http://schemas.microsoft.com/office/drawing/2014/main" id="{99BD2DB1-9863-4519-95E3-7F61EB4F9D51}"/>
              </a:ext>
            </a:extLst>
          </p:cNvPr>
          <p:cNvGrpSpPr/>
          <p:nvPr/>
        </p:nvGrpSpPr>
        <p:grpSpPr>
          <a:xfrm>
            <a:off x="796787" y="3011556"/>
            <a:ext cx="727213" cy="1955601"/>
            <a:chOff x="796787" y="3011556"/>
            <a:chExt cx="727213" cy="1955601"/>
          </a:xfrm>
        </p:grpSpPr>
        <p:pic>
          <p:nvPicPr>
            <p:cNvPr id="16" name="Picture 15">
              <a:extLst>
                <a:ext uri="{FF2B5EF4-FFF2-40B4-BE49-F238E27FC236}">
                  <a16:creationId xmlns:a16="http://schemas.microsoft.com/office/drawing/2014/main" id="{9C1CE885-6878-46BC-A2C7-E291FBB0D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787" y="3770244"/>
              <a:ext cx="685800" cy="685800"/>
            </a:xfrm>
            <a:prstGeom prst="rect">
              <a:avLst/>
            </a:prstGeom>
          </p:spPr>
        </p:pic>
        <p:pic>
          <p:nvPicPr>
            <p:cNvPr id="17" name="Picture 16">
              <a:extLst>
                <a:ext uri="{FF2B5EF4-FFF2-40B4-BE49-F238E27FC236}">
                  <a16:creationId xmlns:a16="http://schemas.microsoft.com/office/drawing/2014/main" id="{C7E96C8B-5AC5-443C-A0CC-F426539BC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322" y="3011556"/>
              <a:ext cx="642731" cy="642731"/>
            </a:xfrm>
            <a:prstGeom prst="rect">
              <a:avLst/>
            </a:prstGeom>
          </p:spPr>
        </p:pic>
        <p:pic>
          <p:nvPicPr>
            <p:cNvPr id="18" name="Picture 17">
              <a:extLst>
                <a:ext uri="{FF2B5EF4-FFF2-40B4-BE49-F238E27FC236}">
                  <a16:creationId xmlns:a16="http://schemas.microsoft.com/office/drawing/2014/main" id="{74360EF3-E300-4861-8A48-545C446C24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208" y="4507667"/>
              <a:ext cx="563792" cy="459490"/>
            </a:xfrm>
            <a:prstGeom prst="rect">
              <a:avLst/>
            </a:prstGeom>
          </p:spPr>
        </p:pic>
      </p:grpSp>
    </p:spTree>
    <p:extLst>
      <p:ext uri="{BB962C8B-B14F-4D97-AF65-F5344CB8AC3E}">
        <p14:creationId xmlns:p14="http://schemas.microsoft.com/office/powerpoint/2010/main" val="2077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D37C6A6-B0E4-4CED-BC92-D6F5B4A81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77" y="1461703"/>
            <a:ext cx="8851646" cy="5133028"/>
          </a:xfrm>
          <a:prstGeom prst="rect">
            <a:avLst/>
          </a:prstGeom>
        </p:spPr>
      </p:pic>
      <p:sp>
        <p:nvSpPr>
          <p:cNvPr id="2" name="Title 1"/>
          <p:cNvSpPr>
            <a:spLocks noGrp="1"/>
          </p:cNvSpPr>
          <p:nvPr>
            <p:ph type="title"/>
          </p:nvPr>
        </p:nvSpPr>
        <p:spPr>
          <a:xfrm>
            <a:off x="0" y="152400"/>
            <a:ext cx="9144000" cy="1274635"/>
          </a:xfrm>
          <a:solidFill>
            <a:schemeClr val="tx1"/>
          </a:solidFill>
        </p:spPr>
        <p:txBody>
          <a:bodyPr>
            <a:normAutofit fontScale="90000"/>
          </a:bodyPr>
          <a:lstStyle/>
          <a:p>
            <a:r>
              <a:rPr lang="en-US" dirty="0">
                <a:solidFill>
                  <a:schemeClr val="bg1"/>
                </a:solidFill>
              </a:rPr>
              <a:t>AHU Simultaneous Heating &amp; Cooling: </a:t>
            </a:r>
            <a:br>
              <a:rPr lang="en-US" dirty="0">
                <a:solidFill>
                  <a:schemeClr val="bg1"/>
                </a:solidFill>
              </a:rPr>
            </a:br>
            <a:r>
              <a:rPr lang="en-US" dirty="0">
                <a:solidFill>
                  <a:schemeClr val="bg1"/>
                </a:solidFill>
              </a:rPr>
              <a:t>Set Point Disagreement</a:t>
            </a:r>
          </a:p>
        </p:txBody>
      </p:sp>
      <p:grpSp>
        <p:nvGrpSpPr>
          <p:cNvPr id="11" name="Group 10">
            <a:extLst>
              <a:ext uri="{FF2B5EF4-FFF2-40B4-BE49-F238E27FC236}">
                <a16:creationId xmlns:a16="http://schemas.microsoft.com/office/drawing/2014/main" id="{4AE7AC5D-F22D-4181-A227-DA804D5AB678}"/>
              </a:ext>
            </a:extLst>
          </p:cNvPr>
          <p:cNvGrpSpPr/>
          <p:nvPr/>
        </p:nvGrpSpPr>
        <p:grpSpPr>
          <a:xfrm>
            <a:off x="762000" y="3429001"/>
            <a:ext cx="1905000" cy="1371600"/>
            <a:chOff x="222399" y="3297136"/>
            <a:chExt cx="1752600" cy="1628031"/>
          </a:xfrm>
        </p:grpSpPr>
        <p:sp>
          <p:nvSpPr>
            <p:cNvPr id="7" name="Isosceles Triangle 6">
              <a:extLst>
                <a:ext uri="{FF2B5EF4-FFF2-40B4-BE49-F238E27FC236}">
                  <a16:creationId xmlns:a16="http://schemas.microsoft.com/office/drawing/2014/main" id="{4A64EB59-5EFD-41CA-AEB5-F85C21A9A5B4}"/>
                </a:ext>
              </a:extLst>
            </p:cNvPr>
            <p:cNvSpPr/>
            <p:nvPr/>
          </p:nvSpPr>
          <p:spPr>
            <a:xfrm rot="8578670">
              <a:off x="1732187" y="4412303"/>
              <a:ext cx="222399" cy="512864"/>
            </a:xfrm>
            <a:prstGeom prst="triangle">
              <a:avLst/>
            </a:prstGeom>
            <a:solidFill>
              <a:srgbClr val="1AA7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1">
              <a:extLst>
                <a:ext uri="{FF2B5EF4-FFF2-40B4-BE49-F238E27FC236}">
                  <a16:creationId xmlns:a16="http://schemas.microsoft.com/office/drawing/2014/main" id="{6FA562D6-F9A5-4630-B22D-A39BD68D6A99}"/>
                </a:ext>
              </a:extLst>
            </p:cNvPr>
            <p:cNvSpPr/>
            <p:nvPr/>
          </p:nvSpPr>
          <p:spPr bwMode="auto">
            <a:xfrm>
              <a:off x="222399" y="3297136"/>
              <a:ext cx="1752600" cy="1371600"/>
            </a:xfrm>
            <a:prstGeom prst="wedgeRoundRectCallout">
              <a:avLst>
                <a:gd name="adj1" fmla="val 74188"/>
                <a:gd name="adj2" fmla="val 52798"/>
                <a:gd name="adj3" fmla="val 16667"/>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a:r>
                <a:rPr lang="en-US" dirty="0">
                  <a:solidFill>
                    <a:schemeClr val="bg1"/>
                  </a:solidFill>
                </a:rPr>
                <a:t>Preheat &amp; Cooling Valves modulating at </a:t>
              </a:r>
              <a:r>
                <a:rPr lang="en-US" dirty="0">
                  <a:solidFill>
                    <a:schemeClr val="bg1"/>
                  </a:solidFill>
                  <a:latin typeface="Calibri" panose="020F0502020204030204" pitchFamily="34" charset="0"/>
                  <a:ea typeface="ＭＳ Ｐゴシック"/>
                  <a:cs typeface="Calibri" panose="020F0502020204030204" pitchFamily="34" charset="0"/>
                  <a:sym typeface="Helvetica Light" charset="0"/>
                </a:rPr>
                <a:t>same</a:t>
              </a:r>
              <a:r>
                <a:rPr lang="en-US" dirty="0">
                  <a:solidFill>
                    <a:schemeClr val="bg1"/>
                  </a:solidFill>
                </a:rPr>
                <a:t> time</a:t>
              </a:r>
            </a:p>
          </p:txBody>
        </p:sp>
        <p:sp>
          <p:nvSpPr>
            <p:cNvPr id="10" name="Rectangle 9">
              <a:extLst>
                <a:ext uri="{FF2B5EF4-FFF2-40B4-BE49-F238E27FC236}">
                  <a16:creationId xmlns:a16="http://schemas.microsoft.com/office/drawing/2014/main" id="{272739D1-F804-4BA4-A0C7-E057392DDD0A}"/>
                </a:ext>
              </a:extLst>
            </p:cNvPr>
            <p:cNvSpPr/>
            <p:nvPr/>
          </p:nvSpPr>
          <p:spPr>
            <a:xfrm rot="3882353">
              <a:off x="1786101" y="4613575"/>
              <a:ext cx="109728" cy="64008"/>
            </a:xfrm>
            <a:prstGeom prst="rect">
              <a:avLst/>
            </a:prstGeom>
            <a:solidFill>
              <a:srgbClr val="1AA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B30943-6B8B-4B57-A3AC-EEEF7EC43BDB}"/>
                </a:ext>
              </a:extLst>
            </p:cNvPr>
            <p:cNvSpPr/>
            <p:nvPr/>
          </p:nvSpPr>
          <p:spPr>
            <a:xfrm rot="2389792">
              <a:off x="1763589" y="4627864"/>
              <a:ext cx="109728" cy="64008"/>
            </a:xfrm>
            <a:prstGeom prst="rect">
              <a:avLst/>
            </a:prstGeom>
            <a:solidFill>
              <a:srgbClr val="1AA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ular Callout 11">
            <a:extLst>
              <a:ext uri="{FF2B5EF4-FFF2-40B4-BE49-F238E27FC236}">
                <a16:creationId xmlns:a16="http://schemas.microsoft.com/office/drawing/2014/main" id="{A5C68E89-A27C-4D4D-A98C-3788562C4A22}"/>
              </a:ext>
            </a:extLst>
          </p:cNvPr>
          <p:cNvSpPr/>
          <p:nvPr/>
        </p:nvSpPr>
        <p:spPr bwMode="auto">
          <a:xfrm>
            <a:off x="914400" y="1664096"/>
            <a:ext cx="2263966" cy="676920"/>
          </a:xfrm>
          <a:prstGeom prst="wedgeRoundRectCallout">
            <a:avLst>
              <a:gd name="adj1" fmla="val 64703"/>
              <a:gd name="adj2" fmla="val 215172"/>
              <a:gd name="adj3" fmla="val 16667"/>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lvl="0" algn="ctr" defTabSz="584200" eaLnBrk="0" fontAlgn="base" hangingPunct="0">
              <a:spcBef>
                <a:spcPct val="0"/>
              </a:spcBef>
              <a:spcAft>
                <a:spcPct val="0"/>
              </a:spcAft>
            </a:pPr>
            <a:r>
              <a:rPr lang="en-US" dirty="0">
                <a:solidFill>
                  <a:schemeClr val="bg1"/>
                </a:solidFill>
              </a:rPr>
              <a:t>Preheat Temp 30°F &gt; </a:t>
            </a:r>
            <a:r>
              <a:rPr lang="en-US" kern="0" dirty="0">
                <a:solidFill>
                  <a:srgbClr val="FFFFFF"/>
                </a:solidFill>
                <a:ea typeface="ＭＳ Ｐゴシック"/>
                <a:cs typeface="Calibri" panose="020F0502020204030204" pitchFamily="34" charset="0"/>
                <a:sym typeface="Helvetica Light" charset="0"/>
              </a:rPr>
              <a:t>Outside Air Temp</a:t>
            </a:r>
            <a:endParaRPr kumimoji="0" lang="en-US" sz="1800" b="0" i="0" u="none" strike="noStrike" kern="0" cap="none" spc="0" normalizeH="0" baseline="0" noProof="0" dirty="0">
              <a:ln>
                <a:noFill/>
              </a:ln>
              <a:solidFill>
                <a:srgbClr val="FFFFFF"/>
              </a:solidFill>
              <a:effectLst/>
              <a:uLnTx/>
              <a:uFillTx/>
              <a:ea typeface="ＭＳ Ｐゴシック"/>
              <a:cs typeface="Calibri" panose="020F0502020204030204" pitchFamily="34" charset="0"/>
              <a:sym typeface="Helvetica Light" charset="0"/>
            </a:endParaRPr>
          </a:p>
        </p:txBody>
      </p:sp>
      <p:sp>
        <p:nvSpPr>
          <p:cNvPr id="3" name="Arrow: Down 2">
            <a:extLst>
              <a:ext uri="{FF2B5EF4-FFF2-40B4-BE49-F238E27FC236}">
                <a16:creationId xmlns:a16="http://schemas.microsoft.com/office/drawing/2014/main" id="{BE4AA0C2-E45E-401E-92C0-E38D3B8F1F84}"/>
              </a:ext>
            </a:extLst>
          </p:cNvPr>
          <p:cNvSpPr/>
          <p:nvPr/>
        </p:nvSpPr>
        <p:spPr>
          <a:xfrm rot="10800000">
            <a:off x="3482630" y="2674080"/>
            <a:ext cx="197540" cy="868680"/>
          </a:xfrm>
          <a:prstGeom prst="downArrow">
            <a:avLst/>
          </a:prstGeom>
          <a:gradFill flip="none" rotWithShape="1">
            <a:gsLst>
              <a:gs pos="0">
                <a:srgbClr val="FF0000"/>
              </a:gs>
              <a:gs pos="35000">
                <a:srgbClr val="FF0000"/>
              </a:gs>
              <a:gs pos="100000">
                <a:srgbClr val="FFB9B9"/>
              </a:gs>
            </a:gsLst>
            <a:path path="circle">
              <a:fillToRect l="50000" t="-80000" r="50000" b="180000"/>
            </a:path>
            <a:tileRect/>
          </a:gradFill>
          <a:ln w="12700">
            <a:solidFill>
              <a:srgbClr val="261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3">
            <a:extLst>
              <a:ext uri="{FF2B5EF4-FFF2-40B4-BE49-F238E27FC236}">
                <a16:creationId xmlns:a16="http://schemas.microsoft.com/office/drawing/2014/main" id="{8286307F-21DC-4088-8F63-6F725594469A}"/>
              </a:ext>
            </a:extLst>
          </p:cNvPr>
          <p:cNvSpPr/>
          <p:nvPr/>
        </p:nvSpPr>
        <p:spPr bwMode="auto">
          <a:xfrm>
            <a:off x="6629399" y="3961143"/>
            <a:ext cx="2088460" cy="583590"/>
          </a:xfrm>
          <a:prstGeom prst="roundRect">
            <a:avLst/>
          </a:prstGeom>
          <a:solidFill>
            <a:srgbClr val="00863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0" rIns="128588" bIns="0" numCol="1" rtlCol="0" anchor="ctr" anchorCtr="0" compatLnSpc="1">
            <a:prstTxWarp prst="textNoShape">
              <a:avLst/>
            </a:prstTxWarp>
          </a:bodyPr>
          <a:lstStyle/>
          <a:p>
            <a:pPr marL="160721" algn="ctr"/>
            <a:r>
              <a:rPr lang="en-US" sz="1687" b="1" dirty="0">
                <a:solidFill>
                  <a:schemeClr val="bg1"/>
                </a:solidFill>
                <a:latin typeface="Calibri" panose="020F0502020204030204" pitchFamily="34" charset="0"/>
                <a:ea typeface="ＭＳ Ｐゴシック" charset="0"/>
                <a:cs typeface="Calibri" panose="020F0502020204030204" pitchFamily="34" charset="0"/>
              </a:rPr>
              <a:t>Fault: </a:t>
            </a:r>
            <a:r>
              <a:rPr lang="en-US" sz="1600" dirty="0">
                <a:solidFill>
                  <a:schemeClr val="bg1"/>
                </a:solidFill>
              </a:rPr>
              <a:t>Simultaneous Valve Operation</a:t>
            </a:r>
            <a:endParaRPr lang="en-US" sz="1687" dirty="0">
              <a:solidFill>
                <a:schemeClr val="bg1"/>
              </a:solidFill>
              <a:latin typeface="Calibri" panose="020F0502020204030204" pitchFamily="34" charset="0"/>
              <a:ea typeface="ＭＳ Ｐゴシック" charset="0"/>
              <a:cs typeface="Calibri" panose="020F0502020204030204" pitchFamily="34" charset="0"/>
            </a:endParaRPr>
          </a:p>
        </p:txBody>
      </p:sp>
      <p:sp>
        <p:nvSpPr>
          <p:cNvPr id="14" name="Rounded Rectangular Callout 11">
            <a:extLst>
              <a:ext uri="{FF2B5EF4-FFF2-40B4-BE49-F238E27FC236}">
                <a16:creationId xmlns:a16="http://schemas.microsoft.com/office/drawing/2014/main" id="{063F7224-28A0-4F1A-B892-52F232BF327A}"/>
              </a:ext>
            </a:extLst>
          </p:cNvPr>
          <p:cNvSpPr/>
          <p:nvPr/>
        </p:nvSpPr>
        <p:spPr bwMode="auto">
          <a:xfrm>
            <a:off x="6019800" y="1533870"/>
            <a:ext cx="2698059" cy="675930"/>
          </a:xfrm>
          <a:prstGeom prst="wedgeRoundRectCallout">
            <a:avLst>
              <a:gd name="adj1" fmla="val -58099"/>
              <a:gd name="adj2" fmla="val 146001"/>
              <a:gd name="adj3" fmla="val 16667"/>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a:r>
              <a:rPr lang="en-US" dirty="0">
                <a:solidFill>
                  <a:schemeClr val="bg1"/>
                </a:solidFill>
              </a:rPr>
              <a:t>Preheat Discharge Temp 20°F &gt; Unit Discharge Temp</a:t>
            </a:r>
          </a:p>
        </p:txBody>
      </p:sp>
      <p:sp>
        <p:nvSpPr>
          <p:cNvPr id="15" name="Arrow: Down 14">
            <a:extLst>
              <a:ext uri="{FF2B5EF4-FFF2-40B4-BE49-F238E27FC236}">
                <a16:creationId xmlns:a16="http://schemas.microsoft.com/office/drawing/2014/main" id="{043D84E5-CC04-43E2-AAF4-1E2E4D70FBE5}"/>
              </a:ext>
            </a:extLst>
          </p:cNvPr>
          <p:cNvSpPr/>
          <p:nvPr/>
        </p:nvSpPr>
        <p:spPr>
          <a:xfrm>
            <a:off x="5639651" y="2674080"/>
            <a:ext cx="197541" cy="524277"/>
          </a:xfrm>
          <a:prstGeom prst="downArrow">
            <a:avLst/>
          </a:prstGeom>
          <a:gradFill>
            <a:gsLst>
              <a:gs pos="33000">
                <a:srgbClr val="E5F8FF"/>
              </a:gs>
              <a:gs pos="100000">
                <a:srgbClr val="00384C"/>
              </a:gs>
            </a:gsLst>
            <a:path path="circle">
              <a:fillToRect l="50000" t="-80000" r="50000" b="180000"/>
            </a:path>
          </a:gradFill>
          <a:ln w="19050">
            <a:solidFill>
              <a:srgbClr val="261C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4D2E-FD23-4A52-88E9-A89748E786E6}"/>
              </a:ext>
            </a:extLst>
          </p:cNvPr>
          <p:cNvSpPr>
            <a:spLocks noGrp="1"/>
          </p:cNvSpPr>
          <p:nvPr>
            <p:ph type="title"/>
          </p:nvPr>
        </p:nvSpPr>
        <p:spPr>
          <a:xfrm>
            <a:off x="0" y="274638"/>
            <a:ext cx="9144000" cy="868362"/>
          </a:xfrm>
          <a:solidFill>
            <a:schemeClr val="tx1"/>
          </a:solidFill>
        </p:spPr>
        <p:txBody>
          <a:bodyPr>
            <a:normAutofit/>
          </a:bodyPr>
          <a:lstStyle/>
          <a:p>
            <a:r>
              <a:rPr lang="en-US" sz="4000" dirty="0">
                <a:solidFill>
                  <a:schemeClr val="bg1"/>
                </a:solidFill>
              </a:rPr>
              <a:t>How good was our hunt?</a:t>
            </a:r>
          </a:p>
        </p:txBody>
      </p:sp>
      <p:sp>
        <p:nvSpPr>
          <p:cNvPr id="3" name="Content Placeholder 2">
            <a:extLst>
              <a:ext uri="{FF2B5EF4-FFF2-40B4-BE49-F238E27FC236}">
                <a16:creationId xmlns:a16="http://schemas.microsoft.com/office/drawing/2014/main" id="{EE86EE10-D8F3-4F12-9C75-FF86F6B24682}"/>
              </a:ext>
            </a:extLst>
          </p:cNvPr>
          <p:cNvSpPr>
            <a:spLocks noGrp="1"/>
          </p:cNvSpPr>
          <p:nvPr>
            <p:ph idx="1"/>
          </p:nvPr>
        </p:nvSpPr>
        <p:spPr/>
        <p:txBody>
          <a:bodyPr/>
          <a:lstStyle/>
          <a:p>
            <a:endParaRPr lang="en-US" dirty="0"/>
          </a:p>
          <a:p>
            <a:r>
              <a:rPr lang="en-US" dirty="0"/>
              <a:t>Annualized Estimated Energy Savings:</a:t>
            </a:r>
          </a:p>
          <a:p>
            <a:endParaRPr lang="en-US" sz="2400" dirty="0"/>
          </a:p>
          <a:p>
            <a:pPr marL="457200" lvl="1" indent="0">
              <a:buNone/>
            </a:pPr>
            <a:r>
              <a:rPr lang="en-US" sz="2400" dirty="0"/>
              <a:t>	  4 million BTU </a:t>
            </a:r>
          </a:p>
          <a:p>
            <a:pPr marL="457200" lvl="1" indent="0">
              <a:buNone/>
            </a:pPr>
            <a:endParaRPr lang="en-US" sz="1200" dirty="0"/>
          </a:p>
          <a:p>
            <a:pPr marL="457200" lvl="1" indent="0">
              <a:buNone/>
            </a:pPr>
            <a:r>
              <a:rPr lang="en-US" sz="2400" dirty="0"/>
              <a:t>	  $3,500 Savings</a:t>
            </a:r>
          </a:p>
          <a:p>
            <a:pPr marL="457200" lvl="1" indent="0">
              <a:buNone/>
            </a:pPr>
            <a:endParaRPr lang="en-US" sz="1200" dirty="0"/>
          </a:p>
          <a:p>
            <a:pPr marL="457200" lvl="1" indent="0">
              <a:buNone/>
            </a:pPr>
            <a:r>
              <a:rPr lang="en-US" sz="2400" dirty="0"/>
              <a:t>	  26 Metric Tons CO2</a:t>
            </a:r>
          </a:p>
        </p:txBody>
      </p:sp>
      <p:sp>
        <p:nvSpPr>
          <p:cNvPr id="6" name="Rectangle 5">
            <a:extLst>
              <a:ext uri="{FF2B5EF4-FFF2-40B4-BE49-F238E27FC236}">
                <a16:creationId xmlns:a16="http://schemas.microsoft.com/office/drawing/2014/main" id="{FCE45C5A-2EBA-44C9-BEBF-6ED22B8CC66B}"/>
              </a:ext>
            </a:extLst>
          </p:cNvPr>
          <p:cNvSpPr/>
          <p:nvPr/>
        </p:nvSpPr>
        <p:spPr>
          <a:xfrm>
            <a:off x="6705600" y="4486352"/>
            <a:ext cx="1828800" cy="1639811"/>
          </a:xfrm>
          <a:prstGeom prst="rect">
            <a:avLst/>
          </a:prstGeom>
          <a:solidFill>
            <a:srgbClr val="1AA7BD"/>
          </a:solidFill>
          <a:ln w="25400" cap="flat" cmpd="sng" algn="ctr">
            <a:solidFill>
              <a:srgbClr val="1AA7BD"/>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defTabSz="584200" eaLnBrk="0" fontAlgn="base" hangingPunct="0">
              <a:spcBef>
                <a:spcPct val="0"/>
              </a:spcBef>
              <a:spcAft>
                <a:spcPct val="0"/>
              </a:spcAft>
            </a:pPr>
            <a:endParaRPr lang="en-US">
              <a:solidFill>
                <a:schemeClr val="bg1"/>
              </a:solidFill>
            </a:endParaRPr>
          </a:p>
        </p:txBody>
      </p:sp>
      <p:pic>
        <p:nvPicPr>
          <p:cNvPr id="7" name="Picture 6">
            <a:extLst>
              <a:ext uri="{FF2B5EF4-FFF2-40B4-BE49-F238E27FC236}">
                <a16:creationId xmlns:a16="http://schemas.microsoft.com/office/drawing/2014/main" id="{654AC2E2-7597-49EE-9518-04B29ACEA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439" y="4610552"/>
            <a:ext cx="1537122" cy="1391410"/>
          </a:xfrm>
          <a:prstGeom prst="rect">
            <a:avLst/>
          </a:prstGeom>
        </p:spPr>
      </p:pic>
      <p:grpSp>
        <p:nvGrpSpPr>
          <p:cNvPr id="9" name="Group 8">
            <a:extLst>
              <a:ext uri="{FF2B5EF4-FFF2-40B4-BE49-F238E27FC236}">
                <a16:creationId xmlns:a16="http://schemas.microsoft.com/office/drawing/2014/main" id="{BB064C05-0400-47D8-8120-3A6A8E59B426}"/>
              </a:ext>
            </a:extLst>
          </p:cNvPr>
          <p:cNvGrpSpPr/>
          <p:nvPr/>
        </p:nvGrpSpPr>
        <p:grpSpPr>
          <a:xfrm>
            <a:off x="796787" y="3011556"/>
            <a:ext cx="727213" cy="1955601"/>
            <a:chOff x="796787" y="3011556"/>
            <a:chExt cx="727213" cy="1955601"/>
          </a:xfrm>
        </p:grpSpPr>
        <p:pic>
          <p:nvPicPr>
            <p:cNvPr id="10" name="Picture 9">
              <a:extLst>
                <a:ext uri="{FF2B5EF4-FFF2-40B4-BE49-F238E27FC236}">
                  <a16:creationId xmlns:a16="http://schemas.microsoft.com/office/drawing/2014/main" id="{E29BF46B-8249-4EB2-9517-7053DFA29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787" y="3770244"/>
              <a:ext cx="685800" cy="685800"/>
            </a:xfrm>
            <a:prstGeom prst="rect">
              <a:avLst/>
            </a:prstGeom>
          </p:spPr>
        </p:pic>
        <p:pic>
          <p:nvPicPr>
            <p:cNvPr id="14" name="Picture 13">
              <a:extLst>
                <a:ext uri="{FF2B5EF4-FFF2-40B4-BE49-F238E27FC236}">
                  <a16:creationId xmlns:a16="http://schemas.microsoft.com/office/drawing/2014/main" id="{6E08AF92-DD5E-4DCE-A00C-0C0021EE4D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322" y="3011556"/>
              <a:ext cx="642731" cy="642731"/>
            </a:xfrm>
            <a:prstGeom prst="rect">
              <a:avLst/>
            </a:prstGeom>
          </p:spPr>
        </p:pic>
        <p:pic>
          <p:nvPicPr>
            <p:cNvPr id="15" name="Picture 14">
              <a:extLst>
                <a:ext uri="{FF2B5EF4-FFF2-40B4-BE49-F238E27FC236}">
                  <a16:creationId xmlns:a16="http://schemas.microsoft.com/office/drawing/2014/main" id="{B099DA46-59E7-4C6D-8F12-C3B40114B6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208" y="4507667"/>
              <a:ext cx="563792" cy="459490"/>
            </a:xfrm>
            <a:prstGeom prst="rect">
              <a:avLst/>
            </a:prstGeom>
          </p:spPr>
        </p:pic>
      </p:grpSp>
    </p:spTree>
    <p:extLst>
      <p:ext uri="{BB962C8B-B14F-4D97-AF65-F5344CB8AC3E}">
        <p14:creationId xmlns:p14="http://schemas.microsoft.com/office/powerpoint/2010/main" val="2791957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a:solidFill>
            <a:schemeClr val="tx1"/>
          </a:solidFill>
        </p:spPr>
        <p:txBody>
          <a:bodyPr>
            <a:normAutofit/>
          </a:bodyPr>
          <a:lstStyle/>
          <a:p>
            <a:r>
              <a:rPr lang="en-US" sz="4000" dirty="0">
                <a:solidFill>
                  <a:schemeClr val="bg1"/>
                </a:solidFill>
              </a:rPr>
              <a:t>Simultaneous Heating &amp; Cooling: </a:t>
            </a:r>
            <a:br>
              <a:rPr lang="en-US" sz="4000" dirty="0">
                <a:solidFill>
                  <a:schemeClr val="bg1"/>
                </a:solidFill>
              </a:rPr>
            </a:br>
            <a:r>
              <a:rPr lang="en-US" sz="4000" dirty="0">
                <a:solidFill>
                  <a:schemeClr val="bg1"/>
                </a:solidFill>
              </a:rPr>
              <a:t>Common Root Causes</a:t>
            </a:r>
          </a:p>
        </p:txBody>
      </p:sp>
      <p:sp>
        <p:nvSpPr>
          <p:cNvPr id="3" name="Content Placeholder 2"/>
          <p:cNvSpPr>
            <a:spLocks noGrp="1"/>
          </p:cNvSpPr>
          <p:nvPr>
            <p:ph idx="1"/>
          </p:nvPr>
        </p:nvSpPr>
        <p:spPr>
          <a:xfrm>
            <a:off x="457200" y="1874837"/>
            <a:ext cx="8229600" cy="4525963"/>
          </a:xfrm>
        </p:spPr>
        <p:txBody>
          <a:bodyPr>
            <a:noAutofit/>
          </a:bodyPr>
          <a:lstStyle/>
          <a:p>
            <a:r>
              <a:rPr lang="en-US" dirty="0"/>
              <a:t>Leaking valve</a:t>
            </a:r>
          </a:p>
          <a:p>
            <a:endParaRPr lang="en-US" sz="1200" dirty="0"/>
          </a:p>
          <a:p>
            <a:r>
              <a:rPr lang="en-US" dirty="0"/>
              <a:t>Setpoint disagreement</a:t>
            </a:r>
          </a:p>
          <a:p>
            <a:pPr marL="0" indent="0">
              <a:buNone/>
            </a:pPr>
            <a:endParaRPr lang="en-US" sz="1200" dirty="0"/>
          </a:p>
          <a:p>
            <a:r>
              <a:rPr lang="en-US" dirty="0"/>
              <a:t>High valve signal oscillation</a:t>
            </a:r>
          </a:p>
          <a:p>
            <a:endParaRPr lang="en-US" sz="1200" dirty="0"/>
          </a:p>
          <a:p>
            <a:r>
              <a:rPr lang="en-US" dirty="0"/>
              <a:t>Cross contamination</a:t>
            </a:r>
          </a:p>
          <a:p>
            <a:pPr marL="0" indent="0">
              <a:buNone/>
            </a:pPr>
            <a:endParaRPr lang="en-US" sz="1200" dirty="0"/>
          </a:p>
          <a:p>
            <a:r>
              <a:rPr lang="en-US" dirty="0"/>
              <a:t>Temperature sensor calibration </a:t>
            </a:r>
          </a:p>
          <a:p>
            <a:pPr marL="0" indent="0">
              <a:buNone/>
            </a:pPr>
            <a:endParaRPr lang="en-US" sz="1200" dirty="0"/>
          </a:p>
          <a:p>
            <a:r>
              <a:rPr lang="en-US" dirty="0"/>
              <a:t>Competing space requirements</a:t>
            </a:r>
          </a:p>
          <a:p>
            <a:endParaRPr lang="en-US" sz="1200" dirty="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40787"/>
          </a:xfrm>
          <a:solidFill>
            <a:schemeClr val="tx1"/>
          </a:solidFill>
        </p:spPr>
        <p:txBody>
          <a:bodyPr>
            <a:normAutofit/>
          </a:bodyPr>
          <a:lstStyle/>
          <a:p>
            <a:r>
              <a:rPr lang="en-US" sz="4000" dirty="0">
                <a:solidFill>
                  <a:schemeClr val="bg1"/>
                </a:solidFill>
              </a:rPr>
              <a:t>BTU = Energy</a:t>
            </a:r>
          </a:p>
        </p:txBody>
      </p:sp>
      <p:grpSp>
        <p:nvGrpSpPr>
          <p:cNvPr id="10" name="Group 9">
            <a:extLst>
              <a:ext uri="{FF2B5EF4-FFF2-40B4-BE49-F238E27FC236}">
                <a16:creationId xmlns:a16="http://schemas.microsoft.com/office/drawing/2014/main" id="{09A8E79F-037C-41D3-871C-C467B1D9EB74}"/>
              </a:ext>
            </a:extLst>
          </p:cNvPr>
          <p:cNvGrpSpPr/>
          <p:nvPr/>
        </p:nvGrpSpPr>
        <p:grpSpPr>
          <a:xfrm>
            <a:off x="4584700" y="2590800"/>
            <a:ext cx="4102100" cy="2337376"/>
            <a:chOff x="3289300" y="2590800"/>
            <a:chExt cx="4102100" cy="2337376"/>
          </a:xfrm>
        </p:grpSpPr>
        <p:grpSp>
          <p:nvGrpSpPr>
            <p:cNvPr id="15" name="Group 14"/>
            <p:cNvGrpSpPr/>
            <p:nvPr/>
          </p:nvGrpSpPr>
          <p:grpSpPr>
            <a:xfrm>
              <a:off x="3289300" y="2590800"/>
              <a:ext cx="1524000" cy="2337375"/>
              <a:chOff x="3746500" y="2590800"/>
              <a:chExt cx="1524000" cy="2337375"/>
            </a:xfrm>
          </p:grpSpPr>
          <p:sp>
            <p:nvSpPr>
              <p:cNvPr id="4" name="Rectangle 3"/>
              <p:cNvSpPr/>
              <p:nvPr/>
            </p:nvSpPr>
            <p:spPr>
              <a:xfrm>
                <a:off x="4057443" y="2590800"/>
                <a:ext cx="819358" cy="76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a:endCxn id="7" idx="0"/>
              </p:cNvCxnSpPr>
              <p:nvPr/>
            </p:nvCxnSpPr>
            <p:spPr>
              <a:xfrm>
                <a:off x="4493340" y="3352800"/>
                <a:ext cx="15160" cy="990600"/>
              </a:xfrm>
              <a:prstGeom prst="lin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7" name="TextBox 6"/>
              <p:cNvSpPr txBox="1"/>
              <p:nvPr/>
            </p:nvSpPr>
            <p:spPr>
              <a:xfrm>
                <a:off x="3746500" y="4343400"/>
                <a:ext cx="1524000" cy="584775"/>
              </a:xfrm>
              <a:prstGeom prst="rect">
                <a:avLst/>
              </a:prstGeom>
              <a:noFill/>
              <a:ln w="44450">
                <a:solidFill>
                  <a:srgbClr val="FF0000"/>
                </a:solidFill>
              </a:ln>
            </p:spPr>
            <p:txBody>
              <a:bodyPr wrap="square" rtlCol="0">
                <a:spAutoFit/>
              </a:bodyPr>
              <a:lstStyle/>
              <a:p>
                <a:r>
                  <a:rPr lang="en-US" sz="3200" dirty="0"/>
                  <a:t>air flow</a:t>
                </a:r>
                <a:endParaRPr lang="en-US" dirty="0"/>
              </a:p>
            </p:txBody>
          </p:sp>
        </p:grpSp>
        <p:grpSp>
          <p:nvGrpSpPr>
            <p:cNvPr id="17" name="Group 16"/>
            <p:cNvGrpSpPr/>
            <p:nvPr/>
          </p:nvGrpSpPr>
          <p:grpSpPr>
            <a:xfrm>
              <a:off x="4724400" y="2590800"/>
              <a:ext cx="2667000" cy="2337376"/>
              <a:chOff x="5105400" y="2590800"/>
              <a:chExt cx="2667000" cy="2337376"/>
            </a:xfrm>
          </p:grpSpPr>
          <p:sp>
            <p:nvSpPr>
              <p:cNvPr id="8" name="Rectangle 7"/>
              <p:cNvSpPr/>
              <p:nvPr/>
            </p:nvSpPr>
            <p:spPr>
              <a:xfrm>
                <a:off x="5105400" y="2590800"/>
                <a:ext cx="762000" cy="762000"/>
              </a:xfrm>
              <a:prstGeom prst="rect">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p:cNvCxnSpPr>
              <p:nvPr/>
            </p:nvCxnSpPr>
            <p:spPr>
              <a:xfrm>
                <a:off x="5867400" y="3352800"/>
                <a:ext cx="0" cy="990600"/>
              </a:xfrm>
              <a:prstGeom prst="line">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5562600" y="4343401"/>
                <a:ext cx="2209800" cy="584775"/>
              </a:xfrm>
              <a:prstGeom prst="rect">
                <a:avLst/>
              </a:prstGeom>
              <a:noFill/>
              <a:ln w="44450">
                <a:solidFill>
                  <a:srgbClr val="92D050"/>
                </a:solidFill>
              </a:ln>
            </p:spPr>
            <p:txBody>
              <a:bodyPr wrap="square" rtlCol="0">
                <a:spAutoFit/>
              </a:bodyPr>
              <a:lstStyle/>
              <a:p>
                <a:r>
                  <a:rPr lang="en-US" sz="3200" dirty="0"/>
                  <a:t>TMY3 hours</a:t>
                </a:r>
                <a:r>
                  <a:rPr lang="en-US" dirty="0"/>
                  <a:t> </a:t>
                </a:r>
              </a:p>
            </p:txBody>
          </p:sp>
        </p:grpSp>
      </p:grpSp>
      <p:grpSp>
        <p:nvGrpSpPr>
          <p:cNvPr id="32" name="Group 31"/>
          <p:cNvGrpSpPr/>
          <p:nvPr/>
        </p:nvGrpSpPr>
        <p:grpSpPr>
          <a:xfrm>
            <a:off x="1553496" y="2819400"/>
            <a:ext cx="3047943" cy="2372618"/>
            <a:chOff x="304800" y="2819400"/>
            <a:chExt cx="3047943" cy="2372618"/>
          </a:xfrm>
        </p:grpSpPr>
        <p:sp>
          <p:nvSpPr>
            <p:cNvPr id="5" name="Oval 4">
              <a:extLst>
                <a:ext uri="{FF2B5EF4-FFF2-40B4-BE49-F238E27FC236}">
                  <a16:creationId xmlns:a16="http://schemas.microsoft.com/office/drawing/2014/main" id="{CC3D70FB-CAC4-4A7F-8B7F-861B940F4B19}"/>
                </a:ext>
              </a:extLst>
            </p:cNvPr>
            <p:cNvSpPr/>
            <p:nvPr/>
          </p:nvSpPr>
          <p:spPr>
            <a:xfrm>
              <a:off x="2774699" y="2819400"/>
              <a:ext cx="578044" cy="536185"/>
            </a:xfrm>
            <a:prstGeom prst="ellipse">
              <a:avLst/>
            </a:prstGeom>
            <a:noFill/>
            <a:ln w="44450">
              <a:solidFill>
                <a:srgbClr val="1AA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cxnSpLocks/>
              <a:stCxn id="5" idx="4"/>
            </p:cNvCxnSpPr>
            <p:nvPr/>
          </p:nvCxnSpPr>
          <p:spPr>
            <a:xfrm flipH="1">
              <a:off x="2669403" y="3355585"/>
              <a:ext cx="394318" cy="759215"/>
            </a:xfrm>
            <a:prstGeom prst="line">
              <a:avLst/>
            </a:prstGeom>
            <a:noFill/>
            <a:ln w="44450">
              <a:solidFill>
                <a:srgbClr val="1AA7BD"/>
              </a:solidFill>
            </a:ln>
          </p:spPr>
          <p:style>
            <a:lnRef idx="2">
              <a:schemeClr val="accent1">
                <a:shade val="50000"/>
              </a:schemeClr>
            </a:lnRef>
            <a:fillRef idx="1">
              <a:schemeClr val="accent1"/>
            </a:fillRef>
            <a:effectRef idx="0">
              <a:schemeClr val="accent1"/>
            </a:effectRef>
            <a:fontRef idx="minor">
              <a:schemeClr val="lt1"/>
            </a:fontRef>
          </p:style>
        </p:cxnSp>
        <p:sp>
          <p:nvSpPr>
            <p:cNvPr id="25" name="TextBox 24"/>
            <p:cNvSpPr txBox="1"/>
            <p:nvPr/>
          </p:nvSpPr>
          <p:spPr>
            <a:xfrm>
              <a:off x="304800" y="4114800"/>
              <a:ext cx="2362200" cy="1077218"/>
            </a:xfrm>
            <a:prstGeom prst="rect">
              <a:avLst/>
            </a:prstGeom>
            <a:noFill/>
            <a:ln w="44450">
              <a:solidFill>
                <a:srgbClr val="1AA7BD"/>
              </a:solidFill>
            </a:ln>
          </p:spPr>
          <p:txBody>
            <a:bodyPr wrap="square" rtlCol="0">
              <a:spAutoFit/>
            </a:bodyPr>
            <a:lstStyle/>
            <a:p>
              <a:pPr algn="ctr"/>
              <a:r>
                <a:rPr lang="en-US" sz="3200" dirty="0"/>
                <a:t>temperature differential</a:t>
              </a:r>
              <a:r>
                <a:rPr lang="en-US" dirty="0"/>
                <a:t> </a:t>
              </a:r>
            </a:p>
          </p:txBody>
        </p:sp>
      </p:grpSp>
      <p:sp>
        <p:nvSpPr>
          <p:cNvPr id="19" name="Oval 18">
            <a:extLst>
              <a:ext uri="{FF2B5EF4-FFF2-40B4-BE49-F238E27FC236}">
                <a16:creationId xmlns:a16="http://schemas.microsoft.com/office/drawing/2014/main" id="{E3769CB7-8031-4C8A-8E20-F795BFF3BE0F}"/>
              </a:ext>
            </a:extLst>
          </p:cNvPr>
          <p:cNvSpPr/>
          <p:nvPr/>
        </p:nvSpPr>
        <p:spPr>
          <a:xfrm>
            <a:off x="5238750" y="5304772"/>
            <a:ext cx="228600" cy="20636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ircle: Hollow 19">
            <a:extLst>
              <a:ext uri="{FF2B5EF4-FFF2-40B4-BE49-F238E27FC236}">
                <a16:creationId xmlns:a16="http://schemas.microsoft.com/office/drawing/2014/main" id="{8C930268-DCD9-422A-8C8E-E5791D599738}"/>
              </a:ext>
            </a:extLst>
          </p:cNvPr>
          <p:cNvSpPr/>
          <p:nvPr/>
        </p:nvSpPr>
        <p:spPr>
          <a:xfrm>
            <a:off x="5048250" y="5103152"/>
            <a:ext cx="609600" cy="609600"/>
          </a:xfrm>
          <a:prstGeom prst="donut">
            <a:avLst>
              <a:gd name="adj" fmla="val 136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Circle: Hollow 20">
            <a:extLst>
              <a:ext uri="{FF2B5EF4-FFF2-40B4-BE49-F238E27FC236}">
                <a16:creationId xmlns:a16="http://schemas.microsoft.com/office/drawing/2014/main" id="{D9567C52-468A-49E4-985A-A9C175004D71}"/>
              </a:ext>
            </a:extLst>
          </p:cNvPr>
          <p:cNvSpPr/>
          <p:nvPr/>
        </p:nvSpPr>
        <p:spPr>
          <a:xfrm>
            <a:off x="4838700" y="4899915"/>
            <a:ext cx="1028700" cy="1016075"/>
          </a:xfrm>
          <a:prstGeom prst="donut">
            <a:avLst>
              <a:gd name="adj" fmla="val 94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Content Placeholder 2">
            <a:extLst>
              <a:ext uri="{FF2B5EF4-FFF2-40B4-BE49-F238E27FC236}">
                <a16:creationId xmlns:a16="http://schemas.microsoft.com/office/drawing/2014/main" id="{57F5C662-0AAC-49E3-B8E0-6D8EB32057EB}"/>
              </a:ext>
            </a:extLst>
          </p:cNvPr>
          <p:cNvSpPr>
            <a:spLocks noGrp="1"/>
          </p:cNvSpPr>
          <p:nvPr>
            <p:ph idx="1"/>
          </p:nvPr>
        </p:nvSpPr>
        <p:spPr>
          <a:xfrm>
            <a:off x="457200" y="1600200"/>
            <a:ext cx="8229600" cy="4539343"/>
          </a:xfrm>
        </p:spPr>
        <p:txBody>
          <a:bodyPr/>
          <a:lstStyle/>
          <a:p>
            <a:pPr marL="0" indent="0">
              <a:buNone/>
            </a:pPr>
            <a:endParaRPr lang="en-US" dirty="0"/>
          </a:p>
          <a:p>
            <a:endParaRPr lang="en-US" dirty="0"/>
          </a:p>
          <a:p>
            <a:pPr marL="0" indent="0" algn="ctr">
              <a:buNone/>
            </a:pPr>
            <a:r>
              <a:rPr lang="en-US" dirty="0"/>
              <a:t>BTU = 1.08 ×  </a:t>
            </a:r>
            <a:r>
              <a:rPr lang="el-GR" dirty="0"/>
              <a:t>Δ</a:t>
            </a:r>
            <a:r>
              <a:rPr lang="en-US" dirty="0"/>
              <a:t>T × Flow × Hrs	</a:t>
            </a:r>
          </a:p>
          <a:p>
            <a:endParaRPr lang="en-US" dirty="0"/>
          </a:p>
        </p:txBody>
      </p:sp>
    </p:spTree>
    <p:extLst>
      <p:ext uri="{BB962C8B-B14F-4D97-AF65-F5344CB8AC3E}">
        <p14:creationId xmlns:p14="http://schemas.microsoft.com/office/powerpoint/2010/main" val="166917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6D3C365E-5DD1-45A8-8449-9D7EA5227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04" y="1825610"/>
            <a:ext cx="8422393" cy="4879990"/>
          </a:xfrm>
          <a:prstGeom prst="rect">
            <a:avLst/>
          </a:prstGeom>
        </p:spPr>
      </p:pic>
      <p:sp>
        <p:nvSpPr>
          <p:cNvPr id="7" name="Rounded Rectangular Callout 11">
            <a:extLst>
              <a:ext uri="{FF2B5EF4-FFF2-40B4-BE49-F238E27FC236}">
                <a16:creationId xmlns:a16="http://schemas.microsoft.com/office/drawing/2014/main" id="{619B7533-3B55-4E9E-98CA-A66E1A79740A}"/>
              </a:ext>
            </a:extLst>
          </p:cNvPr>
          <p:cNvSpPr/>
          <p:nvPr/>
        </p:nvSpPr>
        <p:spPr bwMode="auto">
          <a:xfrm>
            <a:off x="6284260" y="1780173"/>
            <a:ext cx="2203404" cy="865861"/>
          </a:xfrm>
          <a:prstGeom prst="wedgeRoundRectCallout">
            <a:avLst>
              <a:gd name="adj1" fmla="val -61010"/>
              <a:gd name="adj2" fmla="val 124430"/>
              <a:gd name="adj3" fmla="val 16667"/>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a:r>
              <a:rPr lang="en-US" dirty="0">
                <a:solidFill>
                  <a:schemeClr val="bg1"/>
                </a:solidFill>
              </a:rPr>
              <a:t>Face Velocity High Limit Threshold </a:t>
            </a:r>
          </a:p>
          <a:p>
            <a:pPr algn="ctr"/>
            <a:r>
              <a:rPr lang="en-US" dirty="0">
                <a:solidFill>
                  <a:schemeClr val="bg1"/>
                </a:solidFill>
              </a:rPr>
              <a:t>100 ft/min</a:t>
            </a:r>
          </a:p>
        </p:txBody>
      </p:sp>
      <p:sp>
        <p:nvSpPr>
          <p:cNvPr id="8" name="Rounded Rectangular Callout 11">
            <a:extLst>
              <a:ext uri="{FF2B5EF4-FFF2-40B4-BE49-F238E27FC236}">
                <a16:creationId xmlns:a16="http://schemas.microsoft.com/office/drawing/2014/main" id="{E4E35DEC-E89B-4539-A6D8-31328E9C954D}"/>
              </a:ext>
            </a:extLst>
          </p:cNvPr>
          <p:cNvSpPr/>
          <p:nvPr/>
        </p:nvSpPr>
        <p:spPr bwMode="auto">
          <a:xfrm>
            <a:off x="2368596" y="1667774"/>
            <a:ext cx="2203404" cy="865861"/>
          </a:xfrm>
          <a:prstGeom prst="wedgeRoundRectCallout">
            <a:avLst>
              <a:gd name="adj1" fmla="val -47584"/>
              <a:gd name="adj2" fmla="val 189657"/>
              <a:gd name="adj3" fmla="val 16667"/>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a:r>
              <a:rPr lang="en-US" dirty="0">
                <a:solidFill>
                  <a:schemeClr val="bg1"/>
                </a:solidFill>
              </a:rPr>
              <a:t>Face Velocity Low Limit Threshold </a:t>
            </a:r>
          </a:p>
          <a:p>
            <a:pPr algn="ctr"/>
            <a:r>
              <a:rPr lang="en-US" dirty="0">
                <a:solidFill>
                  <a:schemeClr val="bg1"/>
                </a:solidFill>
              </a:rPr>
              <a:t>80 ft/min</a:t>
            </a:r>
          </a:p>
        </p:txBody>
      </p:sp>
      <p:sp>
        <p:nvSpPr>
          <p:cNvPr id="9" name="Title 1">
            <a:extLst>
              <a:ext uri="{FF2B5EF4-FFF2-40B4-BE49-F238E27FC236}">
                <a16:creationId xmlns:a16="http://schemas.microsoft.com/office/drawing/2014/main" id="{81F59975-7322-48AF-AAC7-54FCB95C3012}"/>
              </a:ext>
            </a:extLst>
          </p:cNvPr>
          <p:cNvSpPr>
            <a:spLocks noGrp="1"/>
          </p:cNvSpPr>
          <p:nvPr>
            <p:ph type="title"/>
          </p:nvPr>
        </p:nvSpPr>
        <p:spPr>
          <a:xfrm>
            <a:off x="0" y="274638"/>
            <a:ext cx="9144000" cy="715962"/>
          </a:xfrm>
          <a:solidFill>
            <a:schemeClr val="tx1"/>
          </a:solidFill>
        </p:spPr>
        <p:txBody>
          <a:bodyPr>
            <a:noAutofit/>
          </a:bodyPr>
          <a:lstStyle/>
          <a:p>
            <a:r>
              <a:rPr lang="en-US" sz="4000" dirty="0">
                <a:solidFill>
                  <a:schemeClr val="bg1"/>
                </a:solidFill>
              </a:rPr>
              <a:t>Fume Hood: Face Velocity</a:t>
            </a:r>
          </a:p>
        </p:txBody>
      </p:sp>
      <p:sp>
        <p:nvSpPr>
          <p:cNvPr id="10" name="Rounded Rectangle 13">
            <a:extLst>
              <a:ext uri="{FF2B5EF4-FFF2-40B4-BE49-F238E27FC236}">
                <a16:creationId xmlns:a16="http://schemas.microsoft.com/office/drawing/2014/main" id="{79B86A2F-D73E-4C72-8B2B-EED6595E5B0B}"/>
              </a:ext>
            </a:extLst>
          </p:cNvPr>
          <p:cNvSpPr/>
          <p:nvPr/>
        </p:nvSpPr>
        <p:spPr bwMode="auto">
          <a:xfrm>
            <a:off x="1133866" y="4953000"/>
            <a:ext cx="2469460" cy="583590"/>
          </a:xfrm>
          <a:prstGeom prst="roundRect">
            <a:avLst/>
          </a:prstGeom>
          <a:solidFill>
            <a:srgbClr val="00863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0" rIns="128588" bIns="0" numCol="1" rtlCol="0" anchor="ctr" anchorCtr="0" compatLnSpc="1">
            <a:prstTxWarp prst="textNoShape">
              <a:avLst/>
            </a:prstTxWarp>
          </a:bodyPr>
          <a:lstStyle/>
          <a:p>
            <a:pPr marL="160721" algn="ctr"/>
            <a:r>
              <a:rPr lang="en-US" sz="1687" b="1" dirty="0">
                <a:solidFill>
                  <a:schemeClr val="bg1"/>
                </a:solidFill>
                <a:latin typeface="Calibri" panose="020F0502020204030204" pitchFamily="34" charset="0"/>
                <a:ea typeface="ＭＳ Ｐゴシック" charset="0"/>
                <a:cs typeface="Calibri" panose="020F0502020204030204" pitchFamily="34" charset="0"/>
              </a:rPr>
              <a:t>Fault: </a:t>
            </a:r>
            <a:r>
              <a:rPr lang="en-US" sz="1600" dirty="0">
                <a:solidFill>
                  <a:schemeClr val="bg1"/>
                </a:solidFill>
              </a:rPr>
              <a:t>Face Velocity outside site thresholds</a:t>
            </a:r>
            <a:endParaRPr lang="en-US" sz="1687" dirty="0">
              <a:solidFill>
                <a:schemeClr val="bg1"/>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248330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FBCF6A9F-A3CF-4E3C-94B3-8AEBE3074BD9}"/>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55598" y="1676400"/>
            <a:ext cx="8832804" cy="4729665"/>
          </a:xfrm>
          <a:prstGeom prst="rect">
            <a:avLst/>
          </a:prstGeom>
          <a:noFill/>
        </p:spPr>
      </p:pic>
      <p:sp>
        <p:nvSpPr>
          <p:cNvPr id="10" name="Rounded Rectangular Callout 11">
            <a:extLst>
              <a:ext uri="{FF2B5EF4-FFF2-40B4-BE49-F238E27FC236}">
                <a16:creationId xmlns:a16="http://schemas.microsoft.com/office/drawing/2014/main" id="{45976F0F-0FBD-4B27-861E-2123B5000192}"/>
              </a:ext>
            </a:extLst>
          </p:cNvPr>
          <p:cNvSpPr/>
          <p:nvPr/>
        </p:nvSpPr>
        <p:spPr bwMode="auto">
          <a:xfrm>
            <a:off x="6705600" y="3962401"/>
            <a:ext cx="2203404" cy="533400"/>
          </a:xfrm>
          <a:prstGeom prst="wedgeRoundRectCallout">
            <a:avLst>
              <a:gd name="adj1" fmla="val -71182"/>
              <a:gd name="adj2" fmla="val -119281"/>
              <a:gd name="adj3" fmla="val 16667"/>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a:r>
              <a:rPr lang="en-US" dirty="0">
                <a:solidFill>
                  <a:schemeClr val="bg1"/>
                </a:solidFill>
              </a:rPr>
              <a:t>Flat line = No Setback</a:t>
            </a:r>
          </a:p>
        </p:txBody>
      </p:sp>
      <p:sp>
        <p:nvSpPr>
          <p:cNvPr id="11" name="Rounded Rectangular Callout 11">
            <a:extLst>
              <a:ext uri="{FF2B5EF4-FFF2-40B4-BE49-F238E27FC236}">
                <a16:creationId xmlns:a16="http://schemas.microsoft.com/office/drawing/2014/main" id="{687C43E1-4286-4602-99A8-434E02A337C3}"/>
              </a:ext>
            </a:extLst>
          </p:cNvPr>
          <p:cNvSpPr/>
          <p:nvPr/>
        </p:nvSpPr>
        <p:spPr bwMode="auto">
          <a:xfrm>
            <a:off x="3200400" y="1655975"/>
            <a:ext cx="2203404" cy="592435"/>
          </a:xfrm>
          <a:prstGeom prst="wedgeRoundRectCallout">
            <a:avLst>
              <a:gd name="adj1" fmla="val 19594"/>
              <a:gd name="adj2" fmla="val 109638"/>
              <a:gd name="adj3" fmla="val 16667"/>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a:r>
              <a:rPr lang="en-US" dirty="0">
                <a:solidFill>
                  <a:schemeClr val="bg1"/>
                </a:solidFill>
              </a:rPr>
              <a:t>Occupancy Setback</a:t>
            </a:r>
          </a:p>
        </p:txBody>
      </p:sp>
      <p:sp>
        <p:nvSpPr>
          <p:cNvPr id="12" name="Title 1">
            <a:extLst>
              <a:ext uri="{FF2B5EF4-FFF2-40B4-BE49-F238E27FC236}">
                <a16:creationId xmlns:a16="http://schemas.microsoft.com/office/drawing/2014/main" id="{1DF1FE82-9FCB-4BD5-930F-65B61F523ED6}"/>
              </a:ext>
            </a:extLst>
          </p:cNvPr>
          <p:cNvSpPr txBox="1">
            <a:spLocks/>
          </p:cNvSpPr>
          <p:nvPr/>
        </p:nvSpPr>
        <p:spPr>
          <a:xfrm>
            <a:off x="0" y="274638"/>
            <a:ext cx="9144000" cy="1173162"/>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rPr>
              <a:t>Fume Hood: </a:t>
            </a:r>
            <a:br>
              <a:rPr lang="en-US" sz="4000" dirty="0">
                <a:solidFill>
                  <a:schemeClr val="bg1"/>
                </a:solidFill>
              </a:rPr>
            </a:br>
            <a:r>
              <a:rPr lang="en-US" sz="4000" dirty="0">
                <a:solidFill>
                  <a:schemeClr val="bg1"/>
                </a:solidFill>
              </a:rPr>
              <a:t>Face Velocity &amp; Lab Occupancy</a:t>
            </a:r>
          </a:p>
        </p:txBody>
      </p:sp>
      <p:sp>
        <p:nvSpPr>
          <p:cNvPr id="6" name="Rounded Rectangle 13">
            <a:extLst>
              <a:ext uri="{FF2B5EF4-FFF2-40B4-BE49-F238E27FC236}">
                <a16:creationId xmlns:a16="http://schemas.microsoft.com/office/drawing/2014/main" id="{C1194CDE-C933-44F7-A650-D889D966DC67}"/>
              </a:ext>
            </a:extLst>
          </p:cNvPr>
          <p:cNvSpPr/>
          <p:nvPr/>
        </p:nvSpPr>
        <p:spPr bwMode="auto">
          <a:xfrm>
            <a:off x="1066800" y="4204006"/>
            <a:ext cx="2469460" cy="583590"/>
          </a:xfrm>
          <a:prstGeom prst="roundRect">
            <a:avLst/>
          </a:prstGeom>
          <a:solidFill>
            <a:srgbClr val="00863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0" rIns="128588" bIns="0" numCol="1" rtlCol="0" anchor="ctr" anchorCtr="0" compatLnSpc="1">
            <a:prstTxWarp prst="textNoShape">
              <a:avLst/>
            </a:prstTxWarp>
          </a:bodyPr>
          <a:lstStyle/>
          <a:p>
            <a:pPr marL="160721" algn="ctr"/>
            <a:r>
              <a:rPr lang="en-US" sz="1687" b="1" dirty="0">
                <a:solidFill>
                  <a:schemeClr val="bg1"/>
                </a:solidFill>
                <a:latin typeface="Calibri" panose="020F0502020204030204" pitchFamily="34" charset="0"/>
                <a:ea typeface="ＭＳ Ｐゴシック" charset="0"/>
                <a:cs typeface="Calibri" panose="020F0502020204030204" pitchFamily="34" charset="0"/>
              </a:rPr>
              <a:t>Fault: </a:t>
            </a:r>
            <a:r>
              <a:rPr lang="en-US" sz="1600" dirty="0">
                <a:solidFill>
                  <a:schemeClr val="bg1"/>
                </a:solidFill>
              </a:rPr>
              <a:t>Constant Face Velocity</a:t>
            </a:r>
            <a:endParaRPr lang="en-US" sz="1687" dirty="0">
              <a:solidFill>
                <a:schemeClr val="bg1"/>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222766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BA0F65-5552-476E-8B70-C6B98BBBA4C5}"/>
              </a:ext>
            </a:extLst>
          </p:cNvPr>
          <p:cNvSpPr/>
          <p:nvPr/>
        </p:nvSpPr>
        <p:spPr>
          <a:xfrm>
            <a:off x="3609975" y="1745998"/>
            <a:ext cx="1828800" cy="1639811"/>
          </a:xfrm>
          <a:prstGeom prst="rect">
            <a:avLst/>
          </a:prstGeom>
          <a:solidFill>
            <a:srgbClr val="1AA7BD"/>
          </a:solidFill>
          <a:ln w="25400" cap="flat" cmpd="sng" algn="ctr">
            <a:solidFill>
              <a:srgbClr val="1AA7BD"/>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50800" rIns="0" bIns="50800" numCol="1" rtlCol="0" anchor="ctr" anchorCtr="0" compatLnSpc="1">
            <a:prstTxWarp prst="textNoShape">
              <a:avLst/>
            </a:prstTxWarp>
            <a:noAutofit/>
          </a:bodyPr>
          <a:lstStyle/>
          <a:p>
            <a:pPr algn="ctr" defTabSz="584200" eaLnBrk="0" fontAlgn="base" hangingPunct="0">
              <a:spcBef>
                <a:spcPct val="0"/>
              </a:spcBef>
              <a:spcAft>
                <a:spcPct val="0"/>
              </a:spcAft>
            </a:pPr>
            <a:endParaRPr lang="en-US">
              <a:solidFill>
                <a:schemeClr val="bg1"/>
              </a:solidFill>
            </a:endParaRPr>
          </a:p>
        </p:txBody>
      </p:sp>
      <p:sp>
        <p:nvSpPr>
          <p:cNvPr id="2" name="Title 1"/>
          <p:cNvSpPr>
            <a:spLocks noGrp="1"/>
          </p:cNvSpPr>
          <p:nvPr>
            <p:ph type="ctrTitle"/>
          </p:nvPr>
        </p:nvSpPr>
        <p:spPr>
          <a:xfrm>
            <a:off x="0" y="914398"/>
            <a:ext cx="9144000" cy="679200"/>
          </a:xfrm>
          <a:solidFill>
            <a:schemeClr val="tx1"/>
          </a:solidFill>
        </p:spPr>
        <p:txBody>
          <a:bodyPr>
            <a:normAutofit fontScale="90000"/>
          </a:bodyPr>
          <a:lstStyle/>
          <a:p>
            <a:r>
              <a:rPr lang="en-US" dirty="0">
                <a:solidFill>
                  <a:schemeClr val="bg1"/>
                </a:solidFill>
              </a:rPr>
              <a:t>BE A BTU HUNTER</a:t>
            </a:r>
          </a:p>
        </p:txBody>
      </p:sp>
      <p:sp>
        <p:nvSpPr>
          <p:cNvPr id="3" name="Subtitle 2"/>
          <p:cNvSpPr>
            <a:spLocks noGrp="1"/>
          </p:cNvSpPr>
          <p:nvPr>
            <p:ph type="subTitle" idx="1"/>
          </p:nvPr>
        </p:nvSpPr>
        <p:spPr>
          <a:xfrm>
            <a:off x="419100" y="3538209"/>
            <a:ext cx="8305800" cy="1338590"/>
          </a:xfrm>
        </p:spPr>
        <p:txBody>
          <a:bodyPr>
            <a:noAutofit/>
          </a:bodyPr>
          <a:lstStyle/>
          <a:p>
            <a:r>
              <a:rPr lang="en-US" sz="2800" dirty="0">
                <a:solidFill>
                  <a:schemeClr val="tx1"/>
                </a:solidFill>
              </a:rPr>
              <a:t>How Big Data Analytics Can Achieve Energy and O&amp;M Savings While Improving Productivity, Comfort, and Sustainability at Laboratory Facilities</a:t>
            </a:r>
          </a:p>
        </p:txBody>
      </p:sp>
      <p:sp>
        <p:nvSpPr>
          <p:cNvPr id="4" name="TextBox 3"/>
          <p:cNvSpPr txBox="1"/>
          <p:nvPr/>
        </p:nvSpPr>
        <p:spPr>
          <a:xfrm>
            <a:off x="6705600" y="5496580"/>
            <a:ext cx="2286000" cy="523220"/>
          </a:xfrm>
          <a:prstGeom prst="rect">
            <a:avLst/>
          </a:prstGeom>
          <a:noFill/>
        </p:spPr>
        <p:txBody>
          <a:bodyPr wrap="square" rtlCol="0">
            <a:spAutoFit/>
          </a:bodyPr>
          <a:lstStyle/>
          <a:p>
            <a:r>
              <a:rPr lang="en-US" sz="1400" dirty="0"/>
              <a:t>Julianne Rhoads, EIT, CEM</a:t>
            </a:r>
          </a:p>
          <a:p>
            <a:r>
              <a:rPr lang="en-US" sz="1400" dirty="0"/>
              <a:t>&amp; Lisa </a:t>
            </a:r>
            <a:r>
              <a:rPr lang="en-US" sz="1400" dirty="0" err="1"/>
              <a:t>Zagura</a:t>
            </a:r>
            <a:r>
              <a:rPr lang="en-US" sz="1400" dirty="0"/>
              <a:t>, CEM, LEED AP</a:t>
            </a:r>
          </a:p>
        </p:txBody>
      </p:sp>
      <p:pic>
        <p:nvPicPr>
          <p:cNvPr id="7" name="Picture 6">
            <a:extLst>
              <a:ext uri="{FF2B5EF4-FFF2-40B4-BE49-F238E27FC236}">
                <a16:creationId xmlns:a16="http://schemas.microsoft.com/office/drawing/2014/main" id="{6B738107-4A3D-4C8F-8229-2D1231DDC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814" y="1870198"/>
            <a:ext cx="1537122" cy="1391410"/>
          </a:xfrm>
          <a:prstGeom prst="rect">
            <a:avLst/>
          </a:prstGeom>
        </p:spPr>
      </p:pic>
      <p:pic>
        <p:nvPicPr>
          <p:cNvPr id="6" name="Picture 5">
            <a:extLst>
              <a:ext uri="{FF2B5EF4-FFF2-40B4-BE49-F238E27FC236}">
                <a16:creationId xmlns:a16="http://schemas.microsoft.com/office/drawing/2014/main" id="{5E380617-C38D-4CE7-ABB8-E753F720E798}"/>
              </a:ext>
            </a:extLst>
          </p:cNvPr>
          <p:cNvPicPr>
            <a:picLocks noChangeAspect="1"/>
          </p:cNvPicPr>
          <p:nvPr/>
        </p:nvPicPr>
        <p:blipFill>
          <a:blip r:embed="rId4" cstate="print"/>
          <a:stretch>
            <a:fillRect/>
          </a:stretch>
        </p:blipFill>
        <p:spPr>
          <a:xfrm>
            <a:off x="5562600" y="5867400"/>
            <a:ext cx="2540545" cy="6729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513E-9C86-45F9-B26E-1A7DD39BC11F}"/>
              </a:ext>
            </a:extLst>
          </p:cNvPr>
          <p:cNvSpPr>
            <a:spLocks noGrp="1"/>
          </p:cNvSpPr>
          <p:nvPr>
            <p:ph type="title"/>
          </p:nvPr>
        </p:nvSpPr>
        <p:spPr>
          <a:xfrm>
            <a:off x="0" y="274638"/>
            <a:ext cx="9144000" cy="715962"/>
          </a:xfrm>
          <a:solidFill>
            <a:schemeClr val="tx1"/>
          </a:solidFill>
        </p:spPr>
        <p:txBody>
          <a:bodyPr>
            <a:noAutofit/>
          </a:bodyPr>
          <a:lstStyle/>
          <a:p>
            <a:r>
              <a:rPr lang="en-US" sz="4000" dirty="0">
                <a:solidFill>
                  <a:schemeClr val="bg1"/>
                </a:solidFill>
              </a:rPr>
              <a:t>How good was our hunt?  </a:t>
            </a:r>
          </a:p>
        </p:txBody>
      </p:sp>
      <p:sp>
        <p:nvSpPr>
          <p:cNvPr id="3" name="Content Placeholder 2">
            <a:extLst>
              <a:ext uri="{FF2B5EF4-FFF2-40B4-BE49-F238E27FC236}">
                <a16:creationId xmlns:a16="http://schemas.microsoft.com/office/drawing/2014/main" id="{595A7290-85BA-4888-9BD4-D4B976C15815}"/>
              </a:ext>
            </a:extLst>
          </p:cNvPr>
          <p:cNvSpPr>
            <a:spLocks noGrp="1"/>
          </p:cNvSpPr>
          <p:nvPr>
            <p:ph idx="1"/>
          </p:nvPr>
        </p:nvSpPr>
        <p:spPr>
          <a:xfrm>
            <a:off x="457200" y="1600200"/>
            <a:ext cx="8229600" cy="4525963"/>
          </a:xfrm>
        </p:spPr>
        <p:txBody>
          <a:bodyPr/>
          <a:lstStyle/>
          <a:p>
            <a:r>
              <a:rPr lang="en-US" dirty="0"/>
              <a:t>50 Fume Hoods evaluated</a:t>
            </a:r>
          </a:p>
          <a:p>
            <a:r>
              <a:rPr lang="en-US" dirty="0"/>
              <a:t>Air Flow &amp; Face Velocity Optimization</a:t>
            </a:r>
          </a:p>
          <a:p>
            <a:pPr marL="0" indent="0">
              <a:buNone/>
            </a:pPr>
            <a:endParaRPr lang="en-US" sz="2400" dirty="0"/>
          </a:p>
          <a:p>
            <a:pPr marL="457200" lvl="1" indent="0">
              <a:buNone/>
            </a:pPr>
            <a:r>
              <a:rPr lang="en-US" sz="2400" dirty="0"/>
              <a:t>	  126 million BTU </a:t>
            </a:r>
          </a:p>
          <a:p>
            <a:pPr marL="457200" lvl="1" indent="0">
              <a:buNone/>
            </a:pPr>
            <a:endParaRPr lang="en-US" sz="1200" dirty="0"/>
          </a:p>
          <a:p>
            <a:pPr marL="457200" lvl="1" indent="0">
              <a:buNone/>
            </a:pPr>
            <a:r>
              <a:rPr lang="en-US" sz="2400" dirty="0"/>
              <a:t>	  $2,600 Savings</a:t>
            </a:r>
          </a:p>
          <a:p>
            <a:pPr marL="457200" lvl="1" indent="0">
              <a:buNone/>
            </a:pPr>
            <a:endParaRPr lang="en-US" sz="1200" dirty="0"/>
          </a:p>
          <a:p>
            <a:pPr marL="457200" lvl="1" indent="0">
              <a:buNone/>
            </a:pPr>
            <a:r>
              <a:rPr lang="en-US" sz="2400" dirty="0"/>
              <a:t>	  9 Metric Tons CO2</a:t>
            </a:r>
          </a:p>
          <a:p>
            <a:pPr marL="0" indent="0">
              <a:buNone/>
            </a:pPr>
            <a:endParaRPr lang="en-US" dirty="0"/>
          </a:p>
        </p:txBody>
      </p:sp>
      <p:grpSp>
        <p:nvGrpSpPr>
          <p:cNvPr id="16" name="Group 15">
            <a:extLst>
              <a:ext uri="{FF2B5EF4-FFF2-40B4-BE49-F238E27FC236}">
                <a16:creationId xmlns:a16="http://schemas.microsoft.com/office/drawing/2014/main" id="{ED3C3D72-31AC-48CF-AEE8-F591D797C2FA}"/>
              </a:ext>
            </a:extLst>
          </p:cNvPr>
          <p:cNvGrpSpPr/>
          <p:nvPr/>
        </p:nvGrpSpPr>
        <p:grpSpPr>
          <a:xfrm>
            <a:off x="796787" y="3011556"/>
            <a:ext cx="727213" cy="1955601"/>
            <a:chOff x="796787" y="3011556"/>
            <a:chExt cx="727213" cy="1955601"/>
          </a:xfrm>
        </p:grpSpPr>
        <p:pic>
          <p:nvPicPr>
            <p:cNvPr id="8" name="Picture 7">
              <a:extLst>
                <a:ext uri="{FF2B5EF4-FFF2-40B4-BE49-F238E27FC236}">
                  <a16:creationId xmlns:a16="http://schemas.microsoft.com/office/drawing/2014/main" id="{D76F56DC-4DA6-49AF-8190-E1F4F2843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87" y="3770244"/>
              <a:ext cx="685800" cy="685800"/>
            </a:xfrm>
            <a:prstGeom prst="rect">
              <a:avLst/>
            </a:prstGeom>
          </p:spPr>
        </p:pic>
        <p:pic>
          <p:nvPicPr>
            <p:cNvPr id="10" name="Picture 9">
              <a:extLst>
                <a:ext uri="{FF2B5EF4-FFF2-40B4-BE49-F238E27FC236}">
                  <a16:creationId xmlns:a16="http://schemas.microsoft.com/office/drawing/2014/main" id="{93857DF8-39F9-42E8-93D1-0F5697052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322" y="3011556"/>
              <a:ext cx="642731" cy="642731"/>
            </a:xfrm>
            <a:prstGeom prst="rect">
              <a:avLst/>
            </a:prstGeom>
          </p:spPr>
        </p:pic>
        <p:pic>
          <p:nvPicPr>
            <p:cNvPr id="15" name="Picture 14">
              <a:extLst>
                <a:ext uri="{FF2B5EF4-FFF2-40B4-BE49-F238E27FC236}">
                  <a16:creationId xmlns:a16="http://schemas.microsoft.com/office/drawing/2014/main" id="{98D7A354-4137-4195-891D-41E20C6EED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208" y="4507667"/>
              <a:ext cx="563792" cy="459490"/>
            </a:xfrm>
            <a:prstGeom prst="rect">
              <a:avLst/>
            </a:prstGeom>
          </p:spPr>
        </p:pic>
      </p:grpSp>
    </p:spTree>
    <p:extLst>
      <p:ext uri="{BB962C8B-B14F-4D97-AF65-F5344CB8AC3E}">
        <p14:creationId xmlns:p14="http://schemas.microsoft.com/office/powerpoint/2010/main" val="1459015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8CF031-19C2-4474-908E-E03265C8BBB0}"/>
              </a:ext>
            </a:extLst>
          </p:cNvPr>
          <p:cNvSpPr txBox="1">
            <a:spLocks/>
          </p:cNvSpPr>
          <p:nvPr/>
        </p:nvSpPr>
        <p:spPr bwMode="auto">
          <a:xfrm>
            <a:off x="0" y="200052"/>
            <a:ext cx="9144000" cy="685800"/>
          </a:xfrm>
          <a:prstGeom prst="rect">
            <a:avLst/>
          </a:prstGeom>
          <a:solidFill>
            <a:schemeClr val="tx1"/>
          </a:solidFill>
          <a:ln w="9525">
            <a:noFill/>
            <a:miter lim="800000"/>
            <a:headEnd/>
            <a:tailEnd/>
          </a:ln>
        </p:spPr>
        <p:txBody>
          <a:bodyPr lIns="0" tIns="0" rIns="0" bIns="0" anchor="ctr"/>
          <a:lstStyle>
            <a:lvl1pPr algn="l" defTabSz="584200" rtl="0" eaLnBrk="0" fontAlgn="base" hangingPunct="0">
              <a:spcBef>
                <a:spcPct val="0"/>
              </a:spcBef>
              <a:spcAft>
                <a:spcPct val="0"/>
              </a:spcAft>
              <a:defRPr sz="4200">
                <a:solidFill>
                  <a:srgbClr val="1AA7BD"/>
                </a:solidFill>
                <a:latin typeface="+mj-lt"/>
                <a:ea typeface="MS PGothic" pitchFamily="34" charset="-128"/>
                <a:cs typeface="+mj-cs"/>
                <a:sym typeface="Helvetica Light"/>
              </a:defRPr>
            </a:lvl1pPr>
            <a:lvl2pPr algn="l" defTabSz="584200" rtl="0" eaLnBrk="0" fontAlgn="base" hangingPunct="0">
              <a:spcBef>
                <a:spcPct val="0"/>
              </a:spcBef>
              <a:spcAft>
                <a:spcPct val="0"/>
              </a:spcAft>
              <a:defRPr sz="4200">
                <a:solidFill>
                  <a:srgbClr val="1AA7BD"/>
                </a:solidFill>
                <a:latin typeface="Helvetica Light" charset="0"/>
                <a:ea typeface="MS PGothic" pitchFamily="34" charset="-128"/>
                <a:cs typeface="Helvetica Light" charset="0"/>
                <a:sym typeface="Helvetica Light"/>
              </a:defRPr>
            </a:lvl2pPr>
            <a:lvl3pPr algn="l" defTabSz="584200" rtl="0" eaLnBrk="0" fontAlgn="base" hangingPunct="0">
              <a:spcBef>
                <a:spcPct val="0"/>
              </a:spcBef>
              <a:spcAft>
                <a:spcPct val="0"/>
              </a:spcAft>
              <a:defRPr sz="4200">
                <a:solidFill>
                  <a:srgbClr val="1AA7BD"/>
                </a:solidFill>
                <a:latin typeface="Helvetica Light" charset="0"/>
                <a:ea typeface="MS PGothic" pitchFamily="34" charset="-128"/>
                <a:cs typeface="Helvetica Light" charset="0"/>
                <a:sym typeface="Helvetica Light"/>
              </a:defRPr>
            </a:lvl3pPr>
            <a:lvl4pPr algn="l" defTabSz="584200" rtl="0" eaLnBrk="0" fontAlgn="base" hangingPunct="0">
              <a:spcBef>
                <a:spcPct val="0"/>
              </a:spcBef>
              <a:spcAft>
                <a:spcPct val="0"/>
              </a:spcAft>
              <a:defRPr sz="4200">
                <a:solidFill>
                  <a:srgbClr val="1AA7BD"/>
                </a:solidFill>
                <a:latin typeface="Helvetica Light" charset="0"/>
                <a:ea typeface="MS PGothic" pitchFamily="34" charset="-128"/>
                <a:cs typeface="Helvetica Light" charset="0"/>
                <a:sym typeface="Helvetica Light"/>
              </a:defRPr>
            </a:lvl4pPr>
            <a:lvl5pPr algn="l" defTabSz="584200" rtl="0" eaLnBrk="0" fontAlgn="base" hangingPunct="0">
              <a:spcBef>
                <a:spcPct val="0"/>
              </a:spcBef>
              <a:spcAft>
                <a:spcPct val="0"/>
              </a:spcAft>
              <a:defRPr sz="4200">
                <a:solidFill>
                  <a:srgbClr val="1AA7BD"/>
                </a:solidFill>
                <a:latin typeface="Helvetica Light" charset="0"/>
                <a:ea typeface="MS PGothic" pitchFamily="34" charset="-128"/>
                <a:cs typeface="Helvetica Light" charset="0"/>
                <a:sym typeface="Helvetica Light"/>
              </a:defRPr>
            </a:lvl5pPr>
            <a:lvl6pPr marL="457200" algn="l" defTabSz="584200" rtl="0" fontAlgn="base" hangingPunct="0">
              <a:spcBef>
                <a:spcPct val="0"/>
              </a:spcBef>
              <a:spcAft>
                <a:spcPct val="0"/>
              </a:spcAft>
              <a:defRPr sz="4200">
                <a:solidFill>
                  <a:srgbClr val="1AA7BD"/>
                </a:solidFill>
                <a:latin typeface="Helvetica Light" charset="0"/>
                <a:ea typeface="ＭＳ Ｐゴシック" charset="0"/>
                <a:cs typeface="Helvetica Light" charset="0"/>
                <a:sym typeface="Helvetica Light" charset="0"/>
              </a:defRPr>
            </a:lvl6pPr>
            <a:lvl7pPr marL="914400" algn="l" defTabSz="584200" rtl="0" fontAlgn="base" hangingPunct="0">
              <a:spcBef>
                <a:spcPct val="0"/>
              </a:spcBef>
              <a:spcAft>
                <a:spcPct val="0"/>
              </a:spcAft>
              <a:defRPr sz="4200">
                <a:solidFill>
                  <a:srgbClr val="1AA7BD"/>
                </a:solidFill>
                <a:latin typeface="Helvetica Light" charset="0"/>
                <a:ea typeface="ＭＳ Ｐゴシック" charset="0"/>
                <a:cs typeface="Helvetica Light" charset="0"/>
                <a:sym typeface="Helvetica Light" charset="0"/>
              </a:defRPr>
            </a:lvl7pPr>
            <a:lvl8pPr marL="1371600" algn="l" defTabSz="584200" rtl="0" fontAlgn="base" hangingPunct="0">
              <a:spcBef>
                <a:spcPct val="0"/>
              </a:spcBef>
              <a:spcAft>
                <a:spcPct val="0"/>
              </a:spcAft>
              <a:defRPr sz="4200">
                <a:solidFill>
                  <a:srgbClr val="1AA7BD"/>
                </a:solidFill>
                <a:latin typeface="Helvetica Light" charset="0"/>
                <a:ea typeface="ＭＳ Ｐゴシック" charset="0"/>
                <a:cs typeface="Helvetica Light" charset="0"/>
                <a:sym typeface="Helvetica Light" charset="0"/>
              </a:defRPr>
            </a:lvl8pPr>
            <a:lvl9pPr marL="1828800" algn="l" defTabSz="584200" rtl="0" fontAlgn="base" hangingPunct="0">
              <a:spcBef>
                <a:spcPct val="0"/>
              </a:spcBef>
              <a:spcAft>
                <a:spcPct val="0"/>
              </a:spcAft>
              <a:defRPr sz="4200">
                <a:solidFill>
                  <a:srgbClr val="1AA7BD"/>
                </a:solidFill>
                <a:latin typeface="Helvetica Light" charset="0"/>
                <a:ea typeface="ＭＳ Ｐゴシック" charset="0"/>
                <a:cs typeface="Helvetica Light" charset="0"/>
                <a:sym typeface="Helvetica Light" charset="0"/>
              </a:defRPr>
            </a:lvl9pPr>
          </a:lstStyle>
          <a:p>
            <a:pPr algn="ctr"/>
            <a:r>
              <a:rPr lang="en-US" sz="4000" kern="0" dirty="0">
                <a:solidFill>
                  <a:schemeClr val="bg1"/>
                </a:solidFill>
                <a:latin typeface="Calibri" panose="020F0502020204030204" pitchFamily="34" charset="0"/>
                <a:cs typeface="Calibri" panose="020F0502020204030204" pitchFamily="34" charset="0"/>
              </a:rPr>
              <a:t>Root Cause Analysis </a:t>
            </a:r>
            <a:r>
              <a:rPr lang="en-US" sz="4000" dirty="0">
                <a:solidFill>
                  <a:schemeClr val="bg1"/>
                </a:solidFill>
                <a:latin typeface="Calibri" panose="020F0502020204030204" pitchFamily="34" charset="0"/>
                <a:cs typeface="Calibri" panose="020F0502020204030204" pitchFamily="34" charset="0"/>
              </a:rPr>
              <a:t>&amp; Faulty Data</a:t>
            </a:r>
            <a:endParaRPr lang="en-US" sz="4000" kern="0"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2F204C8-890C-4FCB-ADAB-7B9563C9D14C}"/>
              </a:ext>
            </a:extLst>
          </p:cNvPr>
          <p:cNvPicPr>
            <a:picLocks noChangeAspect="1"/>
          </p:cNvPicPr>
          <p:nvPr/>
        </p:nvPicPr>
        <p:blipFill rotWithShape="1">
          <a:blip r:embed="rId3"/>
          <a:srcRect t="4680"/>
          <a:stretch/>
        </p:blipFill>
        <p:spPr>
          <a:xfrm>
            <a:off x="575134" y="1043013"/>
            <a:ext cx="8262814" cy="5724230"/>
          </a:xfrm>
          <a:prstGeom prst="rect">
            <a:avLst/>
          </a:prstGeom>
        </p:spPr>
      </p:pic>
      <p:sp>
        <p:nvSpPr>
          <p:cNvPr id="13" name="Speech Bubble: Rectangle with Corners Rounded 12">
            <a:extLst>
              <a:ext uri="{FF2B5EF4-FFF2-40B4-BE49-F238E27FC236}">
                <a16:creationId xmlns:a16="http://schemas.microsoft.com/office/drawing/2014/main" id="{0C44FD2F-5438-4A3F-99FC-F15C411C8B9A}"/>
              </a:ext>
            </a:extLst>
          </p:cNvPr>
          <p:cNvSpPr/>
          <p:nvPr/>
        </p:nvSpPr>
        <p:spPr bwMode="auto">
          <a:xfrm>
            <a:off x="5293773" y="1043013"/>
            <a:ext cx="2464801" cy="1014387"/>
          </a:xfrm>
          <a:prstGeom prst="wedgeRoundRectCallout">
            <a:avLst>
              <a:gd name="adj1" fmla="val 5357"/>
              <a:gd name="adj2" fmla="val 81660"/>
              <a:gd name="adj3" fmla="val 16667"/>
            </a:avLst>
          </a:prstGeom>
          <a:solidFill>
            <a:srgbClr val="1AA7BD"/>
          </a:solidFill>
          <a:ln w="1905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35719" tIns="35719" rIns="35719" bIns="35719" numCol="1" rtlCol="0" anchor="t" anchorCtr="0" compatLnSpc="1">
            <a:prstTxWarp prst="textNoShape">
              <a:avLst/>
            </a:prstTxWarp>
          </a:bodyPr>
          <a:lstStyle/>
          <a:p>
            <a:pPr algn="ctr"/>
            <a:r>
              <a:rPr lang="en-US" dirty="0">
                <a:solidFill>
                  <a:schemeClr val="bg1"/>
                </a:solidFill>
                <a:latin typeface="Calibri" panose="020F0502020204030204" pitchFamily="34" charset="0"/>
                <a:cs typeface="Calibri" panose="020F0502020204030204" pitchFamily="34" charset="0"/>
              </a:rPr>
              <a:t>The velocity alarm oscillated inconsistently with airflow readings.</a:t>
            </a:r>
          </a:p>
        </p:txBody>
      </p:sp>
      <p:sp>
        <p:nvSpPr>
          <p:cNvPr id="16" name="Rounded Rectangle 13">
            <a:extLst>
              <a:ext uri="{FF2B5EF4-FFF2-40B4-BE49-F238E27FC236}">
                <a16:creationId xmlns:a16="http://schemas.microsoft.com/office/drawing/2014/main" id="{AA19AEAB-70CE-4306-9860-4D7F0569F043}"/>
              </a:ext>
            </a:extLst>
          </p:cNvPr>
          <p:cNvSpPr/>
          <p:nvPr/>
        </p:nvSpPr>
        <p:spPr bwMode="auto">
          <a:xfrm>
            <a:off x="457200" y="1138891"/>
            <a:ext cx="2930066" cy="770218"/>
          </a:xfrm>
          <a:prstGeom prst="roundRect">
            <a:avLst/>
          </a:prstGeom>
          <a:solidFill>
            <a:srgbClr val="00863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0" rIns="128588" bIns="0" numCol="1" rtlCol="0" anchor="ctr" anchorCtr="0" compatLnSpc="1">
            <a:prstTxWarp prst="textNoShape">
              <a:avLst/>
            </a:prstTxWarp>
          </a:bodyPr>
          <a:lstStyle/>
          <a:p>
            <a:pPr marL="160721" algn="ctr"/>
            <a:r>
              <a:rPr lang="en-US" sz="1687" b="1" dirty="0">
                <a:solidFill>
                  <a:schemeClr val="bg1"/>
                </a:solidFill>
                <a:latin typeface="Calibri" panose="020F0502020204030204" pitchFamily="34" charset="0"/>
                <a:ea typeface="ＭＳ Ｐゴシック" charset="0"/>
                <a:cs typeface="Calibri" panose="020F0502020204030204" pitchFamily="34" charset="0"/>
              </a:rPr>
              <a:t>Faults: 	Air Flow ≠ Set Point &amp; Velocity Alarming</a:t>
            </a:r>
          </a:p>
        </p:txBody>
      </p:sp>
      <p:sp>
        <p:nvSpPr>
          <p:cNvPr id="10" name="Speech Bubble: Rectangle with Corners Rounded 9">
            <a:extLst>
              <a:ext uri="{FF2B5EF4-FFF2-40B4-BE49-F238E27FC236}">
                <a16:creationId xmlns:a16="http://schemas.microsoft.com/office/drawing/2014/main" id="{C761F8C7-4966-47B0-831C-59119BA094F5}"/>
              </a:ext>
            </a:extLst>
          </p:cNvPr>
          <p:cNvSpPr/>
          <p:nvPr/>
        </p:nvSpPr>
        <p:spPr bwMode="auto">
          <a:xfrm>
            <a:off x="306052" y="4419601"/>
            <a:ext cx="2437148" cy="914399"/>
          </a:xfrm>
          <a:prstGeom prst="wedgeRoundRectCallout">
            <a:avLst>
              <a:gd name="adj1" fmla="val 53358"/>
              <a:gd name="adj2" fmla="val -78135"/>
              <a:gd name="adj3" fmla="val 16667"/>
            </a:avLst>
          </a:prstGeom>
          <a:solidFill>
            <a:srgbClr val="1AA7BD"/>
          </a:solidFill>
          <a:ln w="1905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35719" tIns="35719" rIns="35719" bIns="35719" numCol="1" rtlCol="0" anchor="t" anchorCtr="0" compatLnSpc="1">
            <a:prstTxWarp prst="textNoShape">
              <a:avLst/>
            </a:prstTxWarp>
          </a:bodyPr>
          <a:lstStyle/>
          <a:p>
            <a:pPr algn="ctr"/>
            <a:r>
              <a:rPr lang="en-US" dirty="0">
                <a:solidFill>
                  <a:schemeClr val="bg1"/>
                </a:solidFill>
                <a:latin typeface="Calibri" panose="020F0502020204030204" pitchFamily="34" charset="0"/>
                <a:cs typeface="Calibri" panose="020F0502020204030204" pitchFamily="34" charset="0"/>
              </a:rPr>
              <a:t>Airflow readings oscillated and were zero for hours at a time</a:t>
            </a:r>
          </a:p>
        </p:txBody>
      </p:sp>
    </p:spTree>
    <p:extLst>
      <p:ext uri="{BB962C8B-B14F-4D97-AF65-F5344CB8AC3E}">
        <p14:creationId xmlns:p14="http://schemas.microsoft.com/office/powerpoint/2010/main" val="126012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57FF08-ED86-4E3B-9775-5FD7510700B0}"/>
              </a:ext>
            </a:extLst>
          </p:cNvPr>
          <p:cNvPicPr>
            <a:picLocks noChangeAspect="1"/>
          </p:cNvPicPr>
          <p:nvPr/>
        </p:nvPicPr>
        <p:blipFill>
          <a:blip r:embed="rId3"/>
          <a:stretch>
            <a:fillRect/>
          </a:stretch>
        </p:blipFill>
        <p:spPr>
          <a:xfrm>
            <a:off x="509361" y="1229495"/>
            <a:ext cx="8125279" cy="4703114"/>
          </a:xfrm>
          <a:prstGeom prst="rect">
            <a:avLst/>
          </a:prstGeom>
        </p:spPr>
      </p:pic>
      <p:sp>
        <p:nvSpPr>
          <p:cNvPr id="2" name="Title 1">
            <a:extLst>
              <a:ext uri="{FF2B5EF4-FFF2-40B4-BE49-F238E27FC236}">
                <a16:creationId xmlns:a16="http://schemas.microsoft.com/office/drawing/2014/main" id="{42A4DCD7-73F0-4DAC-BA23-6F7169B735A3}"/>
              </a:ext>
            </a:extLst>
          </p:cNvPr>
          <p:cNvSpPr>
            <a:spLocks noGrp="1"/>
          </p:cNvSpPr>
          <p:nvPr>
            <p:ph type="title"/>
          </p:nvPr>
        </p:nvSpPr>
        <p:spPr>
          <a:xfrm>
            <a:off x="0" y="274638"/>
            <a:ext cx="9144000" cy="868362"/>
          </a:xfrm>
          <a:solidFill>
            <a:schemeClr val="tx1"/>
          </a:solidFill>
        </p:spPr>
        <p:txBody>
          <a:bodyPr>
            <a:normAutofit/>
          </a:bodyPr>
          <a:lstStyle/>
          <a:p>
            <a:r>
              <a:rPr lang="en-US" sz="4000" dirty="0">
                <a:solidFill>
                  <a:schemeClr val="bg1"/>
                </a:solidFill>
              </a:rPr>
              <a:t>Data Insufficiency</a:t>
            </a:r>
          </a:p>
        </p:txBody>
      </p:sp>
      <p:sp>
        <p:nvSpPr>
          <p:cNvPr id="3" name="Content Placeholder 2">
            <a:extLst>
              <a:ext uri="{FF2B5EF4-FFF2-40B4-BE49-F238E27FC236}">
                <a16:creationId xmlns:a16="http://schemas.microsoft.com/office/drawing/2014/main" id="{BE2F7D24-D5E7-4C25-8B2F-709BABC2D6BD}"/>
              </a:ext>
            </a:extLst>
          </p:cNvPr>
          <p:cNvSpPr>
            <a:spLocks noGrp="1"/>
          </p:cNvSpPr>
          <p:nvPr>
            <p:ph idx="1"/>
          </p:nvPr>
        </p:nvSpPr>
        <p:spPr/>
        <p:txBody>
          <a:bodyPr/>
          <a:lstStyle/>
          <a:p>
            <a:pPr marL="0" indent="0">
              <a:buNone/>
            </a:pPr>
            <a:r>
              <a:rPr lang="en-US" dirty="0"/>
              <a:t> </a:t>
            </a:r>
          </a:p>
        </p:txBody>
      </p:sp>
      <p:grpSp>
        <p:nvGrpSpPr>
          <p:cNvPr id="10" name="Group 9">
            <a:extLst>
              <a:ext uri="{FF2B5EF4-FFF2-40B4-BE49-F238E27FC236}">
                <a16:creationId xmlns:a16="http://schemas.microsoft.com/office/drawing/2014/main" id="{7EF069C8-85A9-457F-9379-9AC2AA2ADDB8}"/>
              </a:ext>
            </a:extLst>
          </p:cNvPr>
          <p:cNvGrpSpPr/>
          <p:nvPr/>
        </p:nvGrpSpPr>
        <p:grpSpPr>
          <a:xfrm>
            <a:off x="76200" y="5932609"/>
            <a:ext cx="8991600" cy="707424"/>
            <a:chOff x="6713800" y="1716168"/>
            <a:chExt cx="3141078" cy="1393665"/>
          </a:xfrm>
        </p:grpSpPr>
        <p:sp>
          <p:nvSpPr>
            <p:cNvPr id="11" name="Rectangle: Rounded Corners 10">
              <a:extLst>
                <a:ext uri="{FF2B5EF4-FFF2-40B4-BE49-F238E27FC236}">
                  <a16:creationId xmlns:a16="http://schemas.microsoft.com/office/drawing/2014/main" id="{3C694856-F476-432F-93C4-65870CB13799}"/>
                </a:ext>
              </a:extLst>
            </p:cNvPr>
            <p:cNvSpPr/>
            <p:nvPr/>
          </p:nvSpPr>
          <p:spPr bwMode="auto">
            <a:xfrm>
              <a:off x="6765293" y="1716168"/>
              <a:ext cx="3089585" cy="1393665"/>
            </a:xfrm>
            <a:prstGeom prst="roundRect">
              <a:avLst/>
            </a:prstGeom>
            <a:solidFill>
              <a:srgbClr val="1AA7B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lvl="0" indent="0" algn="ctr" defTabSz="584200" eaLnBrk="1"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Helvetica Light" charset="0"/>
                <a:ea typeface="ＭＳ Ｐゴシック" charset="0"/>
                <a:cs typeface="Helvetica Light" charset="0"/>
                <a:sym typeface="Helvetica Light" charset="0"/>
              </a:endParaRPr>
            </a:p>
          </p:txBody>
        </p:sp>
        <p:sp>
          <p:nvSpPr>
            <p:cNvPr id="12" name="Text Placeholder 4">
              <a:extLst>
                <a:ext uri="{FF2B5EF4-FFF2-40B4-BE49-F238E27FC236}">
                  <a16:creationId xmlns:a16="http://schemas.microsoft.com/office/drawing/2014/main" id="{96A3C901-FD1F-46AC-B158-73CF05DE457B}"/>
                </a:ext>
              </a:extLst>
            </p:cNvPr>
            <p:cNvSpPr txBox="1">
              <a:spLocks/>
            </p:cNvSpPr>
            <p:nvPr/>
          </p:nvSpPr>
          <p:spPr>
            <a:xfrm>
              <a:off x="6713800" y="1876955"/>
              <a:ext cx="3141078" cy="1109787"/>
            </a:xfrm>
            <a:prstGeom prst="rect">
              <a:avLst/>
            </a:prstGeom>
            <a:noFill/>
            <a:ln w="25400" cap="flat" cmpd="sng" algn="ctr">
              <a:noFill/>
              <a:prstDash val="solid"/>
            </a:ln>
            <a:effectLst/>
          </p:spPr>
          <p:txBody>
            <a:bodyPr vert="horz" anchor="ctr"/>
            <a:lstStyle>
              <a:lvl1pPr marL="0" indent="0" algn="l" defTabSz="584200" rtl="0" eaLnBrk="0" fontAlgn="base" hangingPunct="0">
                <a:spcBef>
                  <a:spcPts val="1400"/>
                </a:spcBef>
                <a:spcAft>
                  <a:spcPct val="0"/>
                </a:spcAft>
                <a:buNone/>
                <a:defRPr sz="2400" b="1">
                  <a:solidFill>
                    <a:srgbClr val="374355"/>
                  </a:solidFill>
                  <a:latin typeface="+mn-lt"/>
                  <a:ea typeface="MS PGothic" pitchFamily="34" charset="-128"/>
                  <a:cs typeface="+mn-cs"/>
                  <a:sym typeface="Helvetica Light"/>
                </a:defRPr>
              </a:lvl1pPr>
              <a:lvl2pPr marL="457200" indent="0" algn="l" defTabSz="584200" rtl="0" eaLnBrk="0" fontAlgn="base" hangingPunct="0">
                <a:spcBef>
                  <a:spcPts val="1400"/>
                </a:spcBef>
                <a:spcAft>
                  <a:spcPct val="0"/>
                </a:spcAft>
                <a:buNone/>
                <a:defRPr sz="2000" b="1">
                  <a:solidFill>
                    <a:srgbClr val="374355"/>
                  </a:solidFill>
                  <a:latin typeface="+mn-lt"/>
                  <a:ea typeface="Helvetica Light" charset="0"/>
                  <a:cs typeface="+mn-cs"/>
                  <a:sym typeface="Helvetica Light"/>
                </a:defRPr>
              </a:lvl2pPr>
              <a:lvl3pPr marL="914400" indent="0" algn="l" defTabSz="584200" rtl="0" eaLnBrk="0" fontAlgn="base" hangingPunct="0">
                <a:spcBef>
                  <a:spcPts val="1400"/>
                </a:spcBef>
                <a:spcAft>
                  <a:spcPct val="0"/>
                </a:spcAft>
                <a:buNone/>
                <a:defRPr sz="1800" b="1">
                  <a:solidFill>
                    <a:srgbClr val="374355"/>
                  </a:solidFill>
                  <a:latin typeface="+mn-lt"/>
                  <a:ea typeface="Helvetica Light" charset="0"/>
                  <a:cs typeface="+mn-cs"/>
                  <a:sym typeface="Helvetica Light"/>
                </a:defRPr>
              </a:lvl3pPr>
              <a:lvl4pPr marL="1371600" indent="0" algn="l" defTabSz="584200" rtl="0" eaLnBrk="0" fontAlgn="base" hangingPunct="0">
                <a:spcBef>
                  <a:spcPts val="1400"/>
                </a:spcBef>
                <a:spcAft>
                  <a:spcPct val="0"/>
                </a:spcAft>
                <a:buNone/>
                <a:defRPr sz="1600" b="1">
                  <a:solidFill>
                    <a:srgbClr val="374355"/>
                  </a:solidFill>
                  <a:latin typeface="+mn-lt"/>
                  <a:ea typeface="Helvetica Light" charset="0"/>
                  <a:cs typeface="+mn-cs"/>
                  <a:sym typeface="Helvetica Light"/>
                </a:defRPr>
              </a:lvl4pPr>
              <a:lvl5pPr marL="1828800" indent="0" algn="l" defTabSz="584200" rtl="0" eaLnBrk="0" fontAlgn="base" hangingPunct="0">
                <a:spcBef>
                  <a:spcPts val="1400"/>
                </a:spcBef>
                <a:spcAft>
                  <a:spcPct val="0"/>
                </a:spcAft>
                <a:buNone/>
                <a:defRPr sz="1600" b="1">
                  <a:solidFill>
                    <a:srgbClr val="374355"/>
                  </a:solidFill>
                  <a:latin typeface="+mn-lt"/>
                  <a:ea typeface="Helvetica Light" charset="0"/>
                  <a:cs typeface="+mn-cs"/>
                  <a:sym typeface="Helvetica Light"/>
                </a:defRPr>
              </a:lvl5pPr>
              <a:lvl6pPr marL="2286000" indent="0" algn="l" defTabSz="584200" rtl="0" fontAlgn="base" hangingPunct="0">
                <a:spcBef>
                  <a:spcPts val="1400"/>
                </a:spcBef>
                <a:spcAft>
                  <a:spcPct val="0"/>
                </a:spcAft>
                <a:buNone/>
                <a:defRPr sz="1600" b="1">
                  <a:solidFill>
                    <a:srgbClr val="374355"/>
                  </a:solidFill>
                  <a:latin typeface="+mn-lt"/>
                  <a:ea typeface="Helvetica Light" charset="0"/>
                  <a:cs typeface="+mn-cs"/>
                  <a:sym typeface="Helvetica Light" charset="0"/>
                </a:defRPr>
              </a:lvl6pPr>
              <a:lvl7pPr marL="2743200" indent="0" algn="l" defTabSz="584200" rtl="0" fontAlgn="base" hangingPunct="0">
                <a:spcBef>
                  <a:spcPts val="1400"/>
                </a:spcBef>
                <a:spcAft>
                  <a:spcPct val="0"/>
                </a:spcAft>
                <a:buNone/>
                <a:defRPr sz="1600" b="1">
                  <a:solidFill>
                    <a:srgbClr val="374355"/>
                  </a:solidFill>
                  <a:latin typeface="+mn-lt"/>
                  <a:ea typeface="Helvetica Light" charset="0"/>
                  <a:cs typeface="+mn-cs"/>
                  <a:sym typeface="Helvetica Light" charset="0"/>
                </a:defRPr>
              </a:lvl7pPr>
              <a:lvl8pPr marL="3200400" indent="0" algn="l" defTabSz="584200" rtl="0" fontAlgn="base" hangingPunct="0">
                <a:spcBef>
                  <a:spcPts val="1400"/>
                </a:spcBef>
                <a:spcAft>
                  <a:spcPct val="0"/>
                </a:spcAft>
                <a:buNone/>
                <a:defRPr sz="1600" b="1">
                  <a:solidFill>
                    <a:srgbClr val="374355"/>
                  </a:solidFill>
                  <a:latin typeface="+mn-lt"/>
                  <a:ea typeface="Helvetica Light" charset="0"/>
                  <a:cs typeface="+mn-cs"/>
                  <a:sym typeface="Helvetica Light" charset="0"/>
                </a:defRPr>
              </a:lvl8pPr>
              <a:lvl9pPr marL="3657600" indent="0" algn="l" defTabSz="584200" rtl="0" fontAlgn="base" hangingPunct="0">
                <a:spcBef>
                  <a:spcPts val="1400"/>
                </a:spcBef>
                <a:spcAft>
                  <a:spcPct val="0"/>
                </a:spcAft>
                <a:buNone/>
                <a:defRPr sz="1600" b="1">
                  <a:solidFill>
                    <a:srgbClr val="374355"/>
                  </a:solidFill>
                  <a:latin typeface="+mn-lt"/>
                  <a:ea typeface="Helvetica Light" charset="0"/>
                  <a:cs typeface="+mn-cs"/>
                  <a:sym typeface="Helvetica Light" charset="0"/>
                </a:defRPr>
              </a:lvl9pPr>
            </a:lstStyle>
            <a:p>
              <a:pPr marL="228589" marR="0" lvl="0" indent="0" algn="ctr" defTabSz="584200" rtl="0" eaLnBrk="0" fontAlgn="base" latinLnBrk="0" hangingPunct="0">
                <a:lnSpc>
                  <a:spcPct val="100000"/>
                </a:lnSpc>
                <a:spcBef>
                  <a:spcPts val="140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ea typeface="MS PGothic" pitchFamily="34" charset="-128"/>
                  <a:cs typeface="Calibri" panose="020F0502020204030204" pitchFamily="34" charset="0"/>
                  <a:sym typeface="Avenir Roman"/>
                </a:rPr>
                <a:t>Without a mixed air, preheat discharge air, or cooling discharge air temperature, the root cause &amp; degrees of excess heating and cooling cannot be determined</a:t>
              </a:r>
              <a:endParaRPr kumimoji="0" lang="en-US" sz="1800" b="0" i="0" u="none" strike="noStrike" kern="0" cap="none" spc="0" normalizeH="0" baseline="0" noProof="0" dirty="0">
                <a:ln>
                  <a:noFill/>
                </a:ln>
                <a:solidFill>
                  <a:srgbClr val="FFFFFF"/>
                </a:solidFill>
                <a:effectLst/>
                <a:uLnTx/>
                <a:uFillTx/>
                <a:ea typeface="MS PGothic" pitchFamily="34" charset="-128"/>
                <a:cs typeface="Calibri" panose="020F0502020204030204" pitchFamily="34" charset="0"/>
                <a:sym typeface="Helvetica Light"/>
              </a:endParaRPr>
            </a:p>
          </p:txBody>
        </p:sp>
      </p:grpSp>
      <p:sp>
        <p:nvSpPr>
          <p:cNvPr id="14" name="Rounded Rectangle 13">
            <a:extLst>
              <a:ext uri="{FF2B5EF4-FFF2-40B4-BE49-F238E27FC236}">
                <a16:creationId xmlns:a16="http://schemas.microsoft.com/office/drawing/2014/main" id="{98069A13-4273-4DD4-8711-FE2AB78BB633}"/>
              </a:ext>
            </a:extLst>
          </p:cNvPr>
          <p:cNvSpPr/>
          <p:nvPr/>
        </p:nvSpPr>
        <p:spPr bwMode="auto">
          <a:xfrm>
            <a:off x="1143000" y="3962400"/>
            <a:ext cx="2088460" cy="583590"/>
          </a:xfrm>
          <a:prstGeom prst="roundRect">
            <a:avLst/>
          </a:prstGeom>
          <a:solidFill>
            <a:srgbClr val="00863D"/>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0" tIns="0" rIns="128588" bIns="0" numCol="1" rtlCol="0" anchor="ctr" anchorCtr="0" compatLnSpc="1">
            <a:prstTxWarp prst="textNoShape">
              <a:avLst/>
            </a:prstTxWarp>
          </a:bodyPr>
          <a:lstStyle/>
          <a:p>
            <a:pPr marL="160721" algn="ctr"/>
            <a:r>
              <a:rPr lang="en-US" sz="1687" b="1" dirty="0">
                <a:solidFill>
                  <a:schemeClr val="bg1"/>
                </a:solidFill>
                <a:latin typeface="Calibri" panose="020F0502020204030204" pitchFamily="34" charset="0"/>
                <a:ea typeface="ＭＳ Ｐゴシック" charset="0"/>
                <a:cs typeface="Calibri" panose="020F0502020204030204" pitchFamily="34" charset="0"/>
              </a:rPr>
              <a:t>Fault: </a:t>
            </a:r>
            <a:r>
              <a:rPr lang="en-US" sz="1600" dirty="0">
                <a:solidFill>
                  <a:schemeClr val="bg1"/>
                </a:solidFill>
              </a:rPr>
              <a:t>Simultaneous Valve Operation</a:t>
            </a:r>
            <a:endParaRPr lang="en-US" sz="1687" dirty="0">
              <a:solidFill>
                <a:schemeClr val="bg1"/>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1711052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a:solidFill>
            <a:schemeClr val="tx1"/>
          </a:solidFill>
        </p:spPr>
        <p:txBody>
          <a:bodyPr>
            <a:normAutofit fontScale="90000"/>
          </a:bodyPr>
          <a:lstStyle/>
          <a:p>
            <a:r>
              <a:rPr lang="en-US" sz="4000" dirty="0">
                <a:solidFill>
                  <a:schemeClr val="bg1"/>
                </a:solidFill>
              </a:rPr>
              <a:t>Data Sufficiency</a:t>
            </a: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sz="3500" dirty="0"/>
              <a:t>ASHRAE recognizes the importance of BMS data sufficiency</a:t>
            </a:r>
          </a:p>
          <a:p>
            <a:endParaRPr lang="en-US" sz="3500" dirty="0"/>
          </a:p>
          <a:p>
            <a:r>
              <a:rPr lang="en-US" sz="3500" dirty="0"/>
              <a:t>How do you know you have the data needed to calculate energy savings? </a:t>
            </a:r>
          </a:p>
          <a:p>
            <a:pPr marL="0" indent="0">
              <a:buNone/>
            </a:pPr>
            <a:endParaRPr lang="en-US" sz="1300" dirty="0"/>
          </a:p>
          <a:p>
            <a:pPr lvl="1"/>
            <a:r>
              <a:rPr lang="en-US" sz="2600" dirty="0"/>
              <a:t>ASHRAE Guideline 36 </a:t>
            </a:r>
          </a:p>
          <a:p>
            <a:pPr lvl="1"/>
            <a:endParaRPr lang="en-US" sz="3500" dirty="0"/>
          </a:p>
          <a:p>
            <a:pPr marL="342900" lvl="1" indent="-342900">
              <a:buFont typeface="Arial" pitchFamily="34" charset="0"/>
              <a:buChar char="•"/>
            </a:pPr>
            <a:r>
              <a:rPr lang="en-US" sz="3500" dirty="0"/>
              <a:t>Realizing energy savings is dependent on data quality as well as the labor &amp; initiative to carry out the needed system changes</a:t>
            </a:r>
          </a:p>
          <a:p>
            <a:endParaRPr lang="en-US" dirty="0"/>
          </a:p>
          <a:p>
            <a:endParaRPr lang="en-US" dirty="0"/>
          </a:p>
        </p:txBody>
      </p:sp>
    </p:spTree>
    <p:extLst>
      <p:ext uri="{BB962C8B-B14F-4D97-AF65-F5344CB8AC3E}">
        <p14:creationId xmlns:p14="http://schemas.microsoft.com/office/powerpoint/2010/main" val="2052836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910953"/>
            <a:ext cx="9143998" cy="672942"/>
          </a:xfrm>
          <a:prstGeom prst="rect">
            <a:avLst/>
          </a:prstGeom>
          <a:solidFill>
            <a:schemeClr val="tx1"/>
          </a:solidFill>
          <a:ln w="9525">
            <a:noFill/>
            <a:miter lim="800000"/>
            <a:headEnd/>
            <a:tailEnd/>
          </a:ln>
        </p:spPr>
        <p:txBody>
          <a:bodyPr vert="horz" wrap="square" lIns="0" tIns="0" rIns="0" bIns="0" numCol="1" anchor="ctr" anchorCtr="0" compatLnSpc="1">
            <a:prstTxWarp prst="textNoShape">
              <a:avLst/>
            </a:prstTxWarp>
          </a:bodyPr>
          <a:lstStyle>
            <a:lvl1pPr algn="l" defTabSz="584200" rtl="0" eaLnBrk="0" fontAlgn="base" hangingPunct="0">
              <a:spcBef>
                <a:spcPct val="0"/>
              </a:spcBef>
              <a:spcAft>
                <a:spcPct val="0"/>
              </a:spcAft>
              <a:defRPr sz="4200">
                <a:solidFill>
                  <a:srgbClr val="1AA7BD"/>
                </a:solidFill>
                <a:latin typeface="+mj-lt"/>
                <a:ea typeface="MS PGothic" pitchFamily="34" charset="-128"/>
                <a:cs typeface="+mj-cs"/>
                <a:sym typeface="Helvetica Light"/>
              </a:defRPr>
            </a:lvl1pPr>
            <a:lvl2pPr algn="l" defTabSz="584200" rtl="0" eaLnBrk="0" fontAlgn="base" hangingPunct="0">
              <a:spcBef>
                <a:spcPct val="0"/>
              </a:spcBef>
              <a:spcAft>
                <a:spcPct val="0"/>
              </a:spcAft>
              <a:defRPr sz="4200">
                <a:solidFill>
                  <a:srgbClr val="1AA7BD"/>
                </a:solidFill>
                <a:latin typeface="Helvetica Light" charset="0"/>
                <a:ea typeface="MS PGothic" pitchFamily="34" charset="-128"/>
                <a:cs typeface="Helvetica Light" charset="0"/>
                <a:sym typeface="Helvetica Light"/>
              </a:defRPr>
            </a:lvl2pPr>
            <a:lvl3pPr algn="l" defTabSz="584200" rtl="0" eaLnBrk="0" fontAlgn="base" hangingPunct="0">
              <a:spcBef>
                <a:spcPct val="0"/>
              </a:spcBef>
              <a:spcAft>
                <a:spcPct val="0"/>
              </a:spcAft>
              <a:defRPr sz="4200">
                <a:solidFill>
                  <a:srgbClr val="1AA7BD"/>
                </a:solidFill>
                <a:latin typeface="Helvetica Light" charset="0"/>
                <a:ea typeface="MS PGothic" pitchFamily="34" charset="-128"/>
                <a:cs typeface="Helvetica Light" charset="0"/>
                <a:sym typeface="Helvetica Light"/>
              </a:defRPr>
            </a:lvl3pPr>
            <a:lvl4pPr algn="l" defTabSz="584200" rtl="0" eaLnBrk="0" fontAlgn="base" hangingPunct="0">
              <a:spcBef>
                <a:spcPct val="0"/>
              </a:spcBef>
              <a:spcAft>
                <a:spcPct val="0"/>
              </a:spcAft>
              <a:defRPr sz="4200">
                <a:solidFill>
                  <a:srgbClr val="1AA7BD"/>
                </a:solidFill>
                <a:latin typeface="Helvetica Light" charset="0"/>
                <a:ea typeface="MS PGothic" pitchFamily="34" charset="-128"/>
                <a:cs typeface="Helvetica Light" charset="0"/>
                <a:sym typeface="Helvetica Light"/>
              </a:defRPr>
            </a:lvl4pPr>
            <a:lvl5pPr algn="l" defTabSz="584200" rtl="0" eaLnBrk="0" fontAlgn="base" hangingPunct="0">
              <a:spcBef>
                <a:spcPct val="0"/>
              </a:spcBef>
              <a:spcAft>
                <a:spcPct val="0"/>
              </a:spcAft>
              <a:defRPr sz="4200">
                <a:solidFill>
                  <a:srgbClr val="1AA7BD"/>
                </a:solidFill>
                <a:latin typeface="Helvetica Light" charset="0"/>
                <a:ea typeface="MS PGothic" pitchFamily="34" charset="-128"/>
                <a:cs typeface="Helvetica Light" charset="0"/>
                <a:sym typeface="Helvetica Light"/>
              </a:defRPr>
            </a:lvl5pPr>
            <a:lvl6pPr marL="457200" algn="l" defTabSz="584200" rtl="0" fontAlgn="base" hangingPunct="0">
              <a:spcBef>
                <a:spcPct val="0"/>
              </a:spcBef>
              <a:spcAft>
                <a:spcPct val="0"/>
              </a:spcAft>
              <a:defRPr sz="4200">
                <a:solidFill>
                  <a:srgbClr val="1AA7BD"/>
                </a:solidFill>
                <a:latin typeface="Helvetica Light" charset="0"/>
                <a:ea typeface="ＭＳ Ｐゴシック" charset="0"/>
                <a:cs typeface="Helvetica Light" charset="0"/>
                <a:sym typeface="Helvetica Light" charset="0"/>
              </a:defRPr>
            </a:lvl6pPr>
            <a:lvl7pPr marL="914400" algn="l" defTabSz="584200" rtl="0" fontAlgn="base" hangingPunct="0">
              <a:spcBef>
                <a:spcPct val="0"/>
              </a:spcBef>
              <a:spcAft>
                <a:spcPct val="0"/>
              </a:spcAft>
              <a:defRPr sz="4200">
                <a:solidFill>
                  <a:srgbClr val="1AA7BD"/>
                </a:solidFill>
                <a:latin typeface="Helvetica Light" charset="0"/>
                <a:ea typeface="ＭＳ Ｐゴシック" charset="0"/>
                <a:cs typeface="Helvetica Light" charset="0"/>
                <a:sym typeface="Helvetica Light" charset="0"/>
              </a:defRPr>
            </a:lvl7pPr>
            <a:lvl8pPr marL="1371600" algn="l" defTabSz="584200" rtl="0" fontAlgn="base" hangingPunct="0">
              <a:spcBef>
                <a:spcPct val="0"/>
              </a:spcBef>
              <a:spcAft>
                <a:spcPct val="0"/>
              </a:spcAft>
              <a:defRPr sz="4200">
                <a:solidFill>
                  <a:srgbClr val="1AA7BD"/>
                </a:solidFill>
                <a:latin typeface="Helvetica Light" charset="0"/>
                <a:ea typeface="ＭＳ Ｐゴシック" charset="0"/>
                <a:cs typeface="Helvetica Light" charset="0"/>
                <a:sym typeface="Helvetica Light" charset="0"/>
              </a:defRPr>
            </a:lvl8pPr>
            <a:lvl9pPr marL="1828800" algn="l" defTabSz="584200" rtl="0" fontAlgn="base" hangingPunct="0">
              <a:spcBef>
                <a:spcPct val="0"/>
              </a:spcBef>
              <a:spcAft>
                <a:spcPct val="0"/>
              </a:spcAft>
              <a:defRPr sz="4200">
                <a:solidFill>
                  <a:srgbClr val="1AA7BD"/>
                </a:solidFill>
                <a:latin typeface="Helvetica Light" charset="0"/>
                <a:ea typeface="ＭＳ Ｐゴシック" charset="0"/>
                <a:cs typeface="Helvetica Light" charset="0"/>
                <a:sym typeface="Helvetica Light" charset="0"/>
              </a:defRPr>
            </a:lvl9pPr>
          </a:lstStyle>
          <a:p>
            <a:pPr algn="ctr"/>
            <a:r>
              <a:rPr lang="en-US" sz="4000" kern="0" dirty="0">
                <a:solidFill>
                  <a:schemeClr val="bg1"/>
                </a:solidFill>
                <a:latin typeface="Calibri" panose="020F0502020204030204" pitchFamily="34" charset="0"/>
                <a:cs typeface="Calibri" panose="020F0502020204030204" pitchFamily="34" charset="0"/>
              </a:rPr>
              <a:t>Questions &amp; Answers</a:t>
            </a:r>
          </a:p>
        </p:txBody>
      </p:sp>
      <p:sp>
        <p:nvSpPr>
          <p:cNvPr id="11" name="AutoShape 4">
            <a:extLst>
              <a:ext uri="{FF2B5EF4-FFF2-40B4-BE49-F238E27FC236}">
                <a16:creationId xmlns:a16="http://schemas.microsoft.com/office/drawing/2014/main" id="{078434B6-ED19-40B1-99D9-71FE8423DFE2}"/>
              </a:ext>
            </a:extLst>
          </p:cNvPr>
          <p:cNvSpPr>
            <a:spLocks/>
          </p:cNvSpPr>
          <p:nvPr/>
        </p:nvSpPr>
        <p:spPr bwMode="auto">
          <a:xfrm>
            <a:off x="5842273" y="4687253"/>
            <a:ext cx="2250281" cy="11965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9" tIns="35719" rIns="35719" bIns="35719" anchor="ctr"/>
          <a:lstStyle/>
          <a:p>
            <a:pPr algn="ctr">
              <a:spcBef>
                <a:spcPts val="281"/>
              </a:spcBef>
            </a:pPr>
            <a:r>
              <a:rPr lang="en-US" altLang="en-US" sz="1266" dirty="0">
                <a:latin typeface="Calibri" panose="020F0502020204030204" pitchFamily="34" charset="0"/>
                <a:cs typeface="Calibri" panose="020F0502020204030204" pitchFamily="34" charset="0"/>
              </a:rPr>
              <a:t>Mary Ellen Cantabene</a:t>
            </a:r>
          </a:p>
          <a:p>
            <a:pPr algn="ctr">
              <a:spcBef>
                <a:spcPts val="281"/>
              </a:spcBef>
            </a:pPr>
            <a:r>
              <a:rPr lang="en-US" altLang="en-US" sz="1266" dirty="0">
                <a:latin typeface="Calibri" panose="020F0502020204030204" pitchFamily="34" charset="0"/>
                <a:cs typeface="Calibri" panose="020F0502020204030204" pitchFamily="34" charset="0"/>
              </a:rPr>
              <a:t>Chief Operation Officer</a:t>
            </a:r>
          </a:p>
          <a:p>
            <a:pPr algn="ctr">
              <a:spcBef>
                <a:spcPts val="281"/>
              </a:spcBef>
            </a:pPr>
            <a:r>
              <a:rPr lang="en-US" altLang="en-US" sz="1266" u="sng" dirty="0">
                <a:latin typeface="Calibri" panose="020F0502020204030204" pitchFamily="34" charset="0"/>
                <a:cs typeface="Calibri" panose="020F0502020204030204" pitchFamily="34" charset="0"/>
                <a:hlinkClick r:id="rId3"/>
              </a:rPr>
              <a:t>mcantabene@cimetrics.com</a:t>
            </a:r>
            <a:endParaRPr lang="en-US" altLang="en-US" sz="1266" dirty="0">
              <a:latin typeface="Calibri" panose="020F0502020204030204" pitchFamily="34" charset="0"/>
              <a:cs typeface="Calibri" panose="020F0502020204030204" pitchFamily="34" charset="0"/>
            </a:endParaRPr>
          </a:p>
          <a:p>
            <a:pPr algn="ctr">
              <a:spcBef>
                <a:spcPts val="281"/>
              </a:spcBef>
            </a:pPr>
            <a:r>
              <a:rPr lang="en-US" altLang="en-US" sz="1266" dirty="0">
                <a:latin typeface="Calibri" panose="020F0502020204030204" pitchFamily="34" charset="0"/>
                <a:cs typeface="Calibri" panose="020F0502020204030204" pitchFamily="34" charset="0"/>
              </a:rPr>
              <a:t>(617) 350-7550</a:t>
            </a:r>
          </a:p>
        </p:txBody>
      </p:sp>
      <p:sp>
        <p:nvSpPr>
          <p:cNvPr id="12" name="AutoShape 4">
            <a:extLst>
              <a:ext uri="{FF2B5EF4-FFF2-40B4-BE49-F238E27FC236}">
                <a16:creationId xmlns:a16="http://schemas.microsoft.com/office/drawing/2014/main" id="{36D5B870-7BFD-4A20-9E87-ABC07456EA2F}"/>
              </a:ext>
            </a:extLst>
          </p:cNvPr>
          <p:cNvSpPr>
            <a:spLocks/>
          </p:cNvSpPr>
          <p:nvPr/>
        </p:nvSpPr>
        <p:spPr bwMode="auto">
          <a:xfrm>
            <a:off x="1124010" y="4687253"/>
            <a:ext cx="2250281" cy="11965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9" tIns="35719" rIns="35719" bIns="35719" anchor="ctr"/>
          <a:lstStyle/>
          <a:p>
            <a:pPr algn="ctr">
              <a:spcBef>
                <a:spcPts val="281"/>
              </a:spcBef>
            </a:pPr>
            <a:r>
              <a:rPr lang="en-US" altLang="en-US" sz="1266" dirty="0">
                <a:latin typeface="Calibri" panose="020F0502020204030204" pitchFamily="34" charset="0"/>
                <a:cs typeface="Calibri" panose="020F0502020204030204" pitchFamily="34" charset="0"/>
              </a:rPr>
              <a:t>Julianne Rhoads</a:t>
            </a:r>
          </a:p>
          <a:p>
            <a:pPr algn="ctr">
              <a:spcBef>
                <a:spcPts val="281"/>
              </a:spcBef>
            </a:pPr>
            <a:r>
              <a:rPr lang="en-US" altLang="en-US" sz="1266" dirty="0">
                <a:latin typeface="Calibri" panose="020F0502020204030204" pitchFamily="34" charset="0"/>
                <a:cs typeface="Calibri" panose="020F0502020204030204" pitchFamily="34" charset="0"/>
              </a:rPr>
              <a:t>Senior Analyst</a:t>
            </a:r>
          </a:p>
          <a:p>
            <a:pPr algn="ctr">
              <a:spcBef>
                <a:spcPts val="281"/>
              </a:spcBef>
            </a:pPr>
            <a:r>
              <a:rPr lang="en-US" altLang="en-US" sz="1266" u="sng" dirty="0">
                <a:latin typeface="Calibri" panose="020F0502020204030204" pitchFamily="34" charset="0"/>
                <a:cs typeface="Calibri" panose="020F0502020204030204" pitchFamily="34" charset="0"/>
                <a:hlinkClick r:id="rId4"/>
              </a:rPr>
              <a:t>jrhoads@cimetrics.com</a:t>
            </a:r>
            <a:endParaRPr lang="en-US" altLang="en-US" sz="1266" dirty="0">
              <a:latin typeface="Calibri" panose="020F0502020204030204" pitchFamily="34" charset="0"/>
              <a:cs typeface="Calibri" panose="020F0502020204030204" pitchFamily="34" charset="0"/>
            </a:endParaRPr>
          </a:p>
          <a:p>
            <a:pPr algn="ctr">
              <a:spcBef>
                <a:spcPts val="281"/>
              </a:spcBef>
            </a:pPr>
            <a:r>
              <a:rPr lang="en-US" altLang="en-US" sz="1266" dirty="0">
                <a:latin typeface="Calibri" panose="020F0502020204030204" pitchFamily="34" charset="0"/>
                <a:cs typeface="Calibri" panose="020F0502020204030204" pitchFamily="34" charset="0"/>
              </a:rPr>
              <a:t>(617) 350-7550 ext. 221</a:t>
            </a:r>
          </a:p>
        </p:txBody>
      </p:sp>
      <p:sp>
        <p:nvSpPr>
          <p:cNvPr id="13" name="AutoShape 4">
            <a:extLst>
              <a:ext uri="{FF2B5EF4-FFF2-40B4-BE49-F238E27FC236}">
                <a16:creationId xmlns:a16="http://schemas.microsoft.com/office/drawing/2014/main" id="{F73CF3D4-9769-4DD4-A547-9D3783F3846B}"/>
              </a:ext>
            </a:extLst>
          </p:cNvPr>
          <p:cNvSpPr>
            <a:spLocks/>
          </p:cNvSpPr>
          <p:nvPr/>
        </p:nvSpPr>
        <p:spPr bwMode="auto">
          <a:xfrm>
            <a:off x="3446860" y="4687253"/>
            <a:ext cx="2250281" cy="11965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9" tIns="35719" rIns="35719" bIns="35719" anchor="ctr"/>
          <a:lstStyle/>
          <a:p>
            <a:pPr algn="ctr">
              <a:spcBef>
                <a:spcPts val="281"/>
              </a:spcBef>
            </a:pPr>
            <a:r>
              <a:rPr lang="en-US" altLang="en-US" sz="1266" dirty="0">
                <a:latin typeface="Calibri" panose="020F0502020204030204" pitchFamily="34" charset="0"/>
                <a:cs typeface="Calibri" panose="020F0502020204030204" pitchFamily="34" charset="0"/>
              </a:rPr>
              <a:t>Lisa Zagura</a:t>
            </a:r>
          </a:p>
          <a:p>
            <a:pPr algn="ctr">
              <a:spcBef>
                <a:spcPts val="281"/>
              </a:spcBef>
            </a:pPr>
            <a:r>
              <a:rPr lang="en-US" altLang="en-US" sz="1266" dirty="0">
                <a:latin typeface="Calibri" panose="020F0502020204030204" pitchFamily="34" charset="0"/>
                <a:cs typeface="Calibri" panose="020F0502020204030204" pitchFamily="34" charset="0"/>
              </a:rPr>
              <a:t>Senior Analyst</a:t>
            </a:r>
          </a:p>
          <a:p>
            <a:pPr algn="ctr">
              <a:spcBef>
                <a:spcPts val="281"/>
              </a:spcBef>
            </a:pPr>
            <a:r>
              <a:rPr lang="en-US" altLang="en-US" sz="1266" u="sng" dirty="0">
                <a:latin typeface="Calibri" panose="020F0502020204030204" pitchFamily="34" charset="0"/>
                <a:cs typeface="Calibri" panose="020F0502020204030204" pitchFamily="34" charset="0"/>
                <a:hlinkClick r:id="rId4"/>
              </a:rPr>
              <a:t>lzagura@cimetrics.com</a:t>
            </a:r>
            <a:endParaRPr lang="en-US" altLang="en-US" sz="1266" dirty="0">
              <a:latin typeface="Calibri" panose="020F0502020204030204" pitchFamily="34" charset="0"/>
              <a:cs typeface="Calibri" panose="020F0502020204030204" pitchFamily="34" charset="0"/>
            </a:endParaRPr>
          </a:p>
          <a:p>
            <a:pPr algn="ctr">
              <a:spcBef>
                <a:spcPts val="281"/>
              </a:spcBef>
            </a:pPr>
            <a:r>
              <a:rPr lang="en-US" altLang="en-US" sz="1266" dirty="0">
                <a:latin typeface="Calibri" panose="020F0502020204030204" pitchFamily="34" charset="0"/>
                <a:cs typeface="Calibri" panose="020F0502020204030204" pitchFamily="34" charset="0"/>
              </a:rPr>
              <a:t>(617) 350-7550 ext. 219</a:t>
            </a:r>
          </a:p>
        </p:txBody>
      </p:sp>
      <p:pic>
        <p:nvPicPr>
          <p:cNvPr id="18" name="Picture 17">
            <a:extLst>
              <a:ext uri="{FF2B5EF4-FFF2-40B4-BE49-F238E27FC236}">
                <a16:creationId xmlns:a16="http://schemas.microsoft.com/office/drawing/2014/main" id="{5E380617-C38D-4CE7-ABB8-E753F720E798}"/>
              </a:ext>
            </a:extLst>
          </p:cNvPr>
          <p:cNvPicPr>
            <a:picLocks noChangeAspect="1"/>
          </p:cNvPicPr>
          <p:nvPr/>
        </p:nvPicPr>
        <p:blipFill>
          <a:blip r:embed="rId5" cstate="print"/>
          <a:stretch>
            <a:fillRect/>
          </a:stretch>
        </p:blipFill>
        <p:spPr>
          <a:xfrm>
            <a:off x="3301728" y="3429000"/>
            <a:ext cx="2540545" cy="672942"/>
          </a:xfrm>
          <a:prstGeom prst="rect">
            <a:avLst/>
          </a:prstGeom>
        </p:spPr>
      </p:pic>
    </p:spTree>
    <p:extLst>
      <p:ext uri="{BB962C8B-B14F-4D97-AF65-F5344CB8AC3E}">
        <p14:creationId xmlns:p14="http://schemas.microsoft.com/office/powerpoint/2010/main" val="288015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3E25-9A4A-491F-B15B-67A4392F63B6}"/>
              </a:ext>
            </a:extLst>
          </p:cNvPr>
          <p:cNvSpPr>
            <a:spLocks noGrp="1"/>
          </p:cNvSpPr>
          <p:nvPr>
            <p:ph type="title"/>
          </p:nvPr>
        </p:nvSpPr>
        <p:spPr>
          <a:xfrm>
            <a:off x="0" y="274638"/>
            <a:ext cx="9144000" cy="715962"/>
          </a:xfrm>
          <a:solidFill>
            <a:schemeClr val="tx1"/>
          </a:solidFill>
        </p:spPr>
        <p:txBody>
          <a:bodyPr>
            <a:normAutofit/>
          </a:bodyPr>
          <a:lstStyle/>
          <a:p>
            <a:r>
              <a:rPr lang="en-US" sz="4000" dirty="0">
                <a:solidFill>
                  <a:schemeClr val="bg1"/>
                </a:solidFill>
              </a:rPr>
              <a:t>Learning Objectives</a:t>
            </a:r>
          </a:p>
        </p:txBody>
      </p:sp>
      <p:sp>
        <p:nvSpPr>
          <p:cNvPr id="3" name="Content Placeholder 2">
            <a:extLst>
              <a:ext uri="{FF2B5EF4-FFF2-40B4-BE49-F238E27FC236}">
                <a16:creationId xmlns:a16="http://schemas.microsoft.com/office/drawing/2014/main" id="{699870C6-CCFE-44FF-ADDD-45721E1B55CF}"/>
              </a:ext>
            </a:extLst>
          </p:cNvPr>
          <p:cNvSpPr>
            <a:spLocks noGrp="1"/>
          </p:cNvSpPr>
          <p:nvPr>
            <p:ph idx="1"/>
          </p:nvPr>
        </p:nvSpPr>
        <p:spPr>
          <a:xfrm>
            <a:off x="419100" y="1447800"/>
            <a:ext cx="8305800" cy="4983162"/>
          </a:xfrm>
        </p:spPr>
        <p:txBody>
          <a:bodyPr>
            <a:normAutofit fontScale="77500" lnSpcReduction="20000"/>
          </a:bodyPr>
          <a:lstStyle/>
          <a:p>
            <a:pPr marL="514350" indent="-514350">
              <a:buFont typeface="+mj-lt"/>
              <a:buAutoNum type="arabicPeriod"/>
            </a:pPr>
            <a:r>
              <a:rPr lang="en-US" sz="4100" dirty="0"/>
              <a:t>Understand how to evaluate building management system (BMS) data as a tool for identifying faults.</a:t>
            </a:r>
          </a:p>
          <a:p>
            <a:pPr marL="514350" indent="-514350">
              <a:buFont typeface="+mj-lt"/>
              <a:buAutoNum type="arabicPeriod"/>
            </a:pPr>
            <a:endParaRPr lang="en-US" sz="1500" dirty="0"/>
          </a:p>
          <a:p>
            <a:pPr marL="514350" indent="-514350">
              <a:buFont typeface="+mj-lt"/>
              <a:buAutoNum type="arabicPeriod"/>
            </a:pPr>
            <a:r>
              <a:rPr lang="en-US" sz="4100" dirty="0"/>
              <a:t>Understand how control strategy optimization can counter reactive maintenance. </a:t>
            </a:r>
          </a:p>
          <a:p>
            <a:pPr marL="514350" indent="-514350">
              <a:buFont typeface="+mj-lt"/>
              <a:buAutoNum type="arabicPeriod"/>
            </a:pPr>
            <a:endParaRPr lang="en-US" sz="1500" dirty="0"/>
          </a:p>
          <a:p>
            <a:pPr marL="514350" indent="-514350">
              <a:buFont typeface="+mj-lt"/>
              <a:buAutoNum type="arabicPeriod"/>
            </a:pPr>
            <a:r>
              <a:rPr lang="en-US" sz="4100" dirty="0"/>
              <a:t>Identify the economic and environmental benefits of big data analysis.</a:t>
            </a:r>
          </a:p>
          <a:p>
            <a:pPr marL="514350" indent="-514350">
              <a:buFont typeface="+mj-lt"/>
              <a:buAutoNum type="arabicPeriod"/>
            </a:pPr>
            <a:endParaRPr lang="en-US" sz="1500" dirty="0"/>
          </a:p>
          <a:p>
            <a:pPr marL="514350" indent="-514350">
              <a:buFont typeface="+mj-lt"/>
              <a:buAutoNum type="arabicPeriod"/>
            </a:pPr>
            <a:r>
              <a:rPr lang="en-US" sz="4100" dirty="0"/>
              <a:t>Recognize and appreciate high-value data points and reliable data collection. </a:t>
            </a:r>
          </a:p>
        </p:txBody>
      </p:sp>
    </p:spTree>
    <p:extLst>
      <p:ext uri="{BB962C8B-B14F-4D97-AF65-F5344CB8AC3E}">
        <p14:creationId xmlns:p14="http://schemas.microsoft.com/office/powerpoint/2010/main" val="77265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838"/>
            <a:ext cx="9144000" cy="715962"/>
          </a:xfrm>
          <a:solidFill>
            <a:schemeClr val="tx1"/>
          </a:solidFill>
        </p:spPr>
        <p:txBody>
          <a:bodyPr>
            <a:normAutofit fontScale="90000"/>
          </a:bodyPr>
          <a:lstStyle/>
          <a:p>
            <a:r>
              <a:rPr lang="en-US" dirty="0">
                <a:solidFill>
                  <a:schemeClr val="bg1"/>
                </a:solidFill>
              </a:rPr>
              <a:t>Big Data &amp; BMS Complications </a:t>
            </a:r>
          </a:p>
        </p:txBody>
      </p:sp>
      <p:sp>
        <p:nvSpPr>
          <p:cNvPr id="3" name="Content Placeholder 2"/>
          <p:cNvSpPr>
            <a:spLocks noGrp="1"/>
          </p:cNvSpPr>
          <p:nvPr>
            <p:ph idx="1"/>
          </p:nvPr>
        </p:nvSpPr>
        <p:spPr>
          <a:xfrm>
            <a:off x="457200" y="1494183"/>
            <a:ext cx="8229600" cy="5029200"/>
          </a:xfrm>
        </p:spPr>
        <p:txBody>
          <a:bodyPr>
            <a:normAutofit lnSpcReduction="10000"/>
          </a:bodyPr>
          <a:lstStyle/>
          <a:p>
            <a:r>
              <a:rPr lang="en-US" dirty="0"/>
              <a:t>Multiple front ends &amp; many platforms</a:t>
            </a:r>
          </a:p>
          <a:p>
            <a:endParaRPr lang="en-US" dirty="0"/>
          </a:p>
          <a:p>
            <a:r>
              <a:rPr lang="en-US" dirty="0"/>
              <a:t>Persistent alarms </a:t>
            </a:r>
          </a:p>
          <a:p>
            <a:endParaRPr lang="en-US" dirty="0"/>
          </a:p>
          <a:p>
            <a:r>
              <a:rPr lang="en-US" dirty="0"/>
              <a:t>Reactive maintenance</a:t>
            </a:r>
          </a:p>
          <a:p>
            <a:endParaRPr lang="en-US" dirty="0"/>
          </a:p>
          <a:p>
            <a:r>
              <a:rPr lang="en-US" dirty="0"/>
              <a:t>Minimal performance improvement</a:t>
            </a:r>
          </a:p>
          <a:p>
            <a:endParaRPr lang="en-US" dirty="0"/>
          </a:p>
          <a:p>
            <a:r>
              <a:rPr lang="en-US" dirty="0"/>
              <a:t>Lots and lots of data</a:t>
            </a:r>
          </a:p>
          <a:p>
            <a:pPr>
              <a:buNone/>
            </a:pPr>
            <a:endParaRPr lang="en-US" dirty="0"/>
          </a:p>
        </p:txBody>
      </p:sp>
      <p:pic>
        <p:nvPicPr>
          <p:cNvPr id="1026" name="Picture 2" descr="C:\Users\Lisa\Downloads\images.jpg"/>
          <p:cNvPicPr>
            <a:picLocks noChangeAspect="1" noChangeArrowheads="1"/>
          </p:cNvPicPr>
          <p:nvPr/>
        </p:nvPicPr>
        <p:blipFill rotWithShape="1">
          <a:blip r:embed="rId3" cstate="print"/>
          <a:srcRect l="13358" t="15478"/>
          <a:stretch/>
        </p:blipFill>
        <p:spPr bwMode="auto">
          <a:xfrm>
            <a:off x="4724400" y="2057400"/>
            <a:ext cx="4038600" cy="2590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7638"/>
            <a:ext cx="8382000" cy="4983162"/>
          </a:xfrm>
        </p:spPr>
        <p:txBody>
          <a:bodyPr>
            <a:normAutofit fontScale="92500" lnSpcReduction="10000"/>
          </a:bodyPr>
          <a:lstStyle/>
          <a:p>
            <a:r>
              <a:rPr lang="en-US" dirty="0"/>
              <a:t>Processes real time &amp; historical data</a:t>
            </a:r>
          </a:p>
          <a:p>
            <a:pPr lvl="1"/>
            <a:r>
              <a:rPr lang="en-US" dirty="0"/>
              <a:t>Point &amp; system level</a:t>
            </a:r>
          </a:p>
          <a:p>
            <a:pPr marL="0" indent="0">
              <a:buNone/>
            </a:pPr>
            <a:endParaRPr lang="en-US" sz="1200" dirty="0"/>
          </a:p>
          <a:p>
            <a:r>
              <a:rPr lang="en-US" dirty="0"/>
              <a:t>Automatically detects &amp; prioritizes faults</a:t>
            </a:r>
          </a:p>
          <a:p>
            <a:pPr lvl="1"/>
            <a:r>
              <a:rPr lang="en-US" sz="2400" dirty="0"/>
              <a:t>Mechanical failures</a:t>
            </a:r>
          </a:p>
          <a:p>
            <a:pPr lvl="1"/>
            <a:r>
              <a:rPr lang="en-US" sz="2400" dirty="0"/>
              <a:t>Sub-optimal Sequence of Operations</a:t>
            </a:r>
          </a:p>
          <a:p>
            <a:pPr lvl="1"/>
            <a:r>
              <a:rPr lang="en-US" sz="2400" dirty="0"/>
              <a:t>BMS point configuration </a:t>
            </a:r>
          </a:p>
          <a:p>
            <a:pPr lvl="1"/>
            <a:r>
              <a:rPr lang="en-US" sz="2400" dirty="0"/>
              <a:t>Issue recurrence</a:t>
            </a:r>
          </a:p>
          <a:p>
            <a:pPr marL="457200" lvl="1" indent="0">
              <a:buNone/>
            </a:pPr>
            <a:endParaRPr lang="en-US" sz="2200" dirty="0"/>
          </a:p>
          <a:p>
            <a:r>
              <a:rPr lang="en-US" dirty="0"/>
              <a:t>Captures Predictive Maintenance</a:t>
            </a:r>
          </a:p>
          <a:p>
            <a:pPr marL="0" indent="0">
              <a:buNone/>
            </a:pPr>
            <a:endParaRPr lang="en-US" sz="1200" dirty="0"/>
          </a:p>
          <a:p>
            <a:r>
              <a:rPr lang="en-US" dirty="0"/>
              <a:t>Immediately recognizes connectivity anomalies</a:t>
            </a:r>
            <a:endParaRPr lang="en-US" sz="1200" dirty="0"/>
          </a:p>
        </p:txBody>
      </p:sp>
      <p:sp>
        <p:nvSpPr>
          <p:cNvPr id="7" name="Title 1">
            <a:extLst>
              <a:ext uri="{FF2B5EF4-FFF2-40B4-BE49-F238E27FC236}">
                <a16:creationId xmlns:a16="http://schemas.microsoft.com/office/drawing/2014/main" id="{89DA01E9-544A-4729-8FD9-D433B0CE3D54}"/>
              </a:ext>
            </a:extLst>
          </p:cNvPr>
          <p:cNvSpPr>
            <a:spLocks noGrp="1"/>
          </p:cNvSpPr>
          <p:nvPr>
            <p:ph type="title"/>
          </p:nvPr>
        </p:nvSpPr>
        <p:spPr>
          <a:xfrm>
            <a:off x="0" y="304800"/>
            <a:ext cx="9144000" cy="792162"/>
          </a:xfrm>
          <a:solidFill>
            <a:schemeClr val="tx1"/>
          </a:solidFill>
        </p:spPr>
        <p:txBody>
          <a:bodyPr>
            <a:normAutofit/>
          </a:bodyPr>
          <a:lstStyle/>
          <a:p>
            <a:r>
              <a:rPr lang="en-US" sz="4000" dirty="0">
                <a:solidFill>
                  <a:schemeClr val="bg1"/>
                </a:solidFill>
              </a:rPr>
              <a:t>What is Fault Detection?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solidFill>
            <a:schemeClr val="tx1"/>
          </a:solidFill>
        </p:spPr>
        <p:txBody>
          <a:bodyPr>
            <a:normAutofit/>
          </a:bodyPr>
          <a:lstStyle/>
          <a:p>
            <a:r>
              <a:rPr lang="en-US" sz="4000" dirty="0">
                <a:solidFill>
                  <a:schemeClr val="bg1"/>
                </a:solidFill>
              </a:rPr>
              <a:t>Why Fault Detection &amp; Analysis? </a:t>
            </a:r>
          </a:p>
        </p:txBody>
      </p:sp>
      <p:sp>
        <p:nvSpPr>
          <p:cNvPr id="3" name="Content Placeholder 2"/>
          <p:cNvSpPr>
            <a:spLocks noGrp="1"/>
          </p:cNvSpPr>
          <p:nvPr>
            <p:ph idx="1"/>
          </p:nvPr>
        </p:nvSpPr>
        <p:spPr>
          <a:xfrm>
            <a:off x="457200" y="1417638"/>
            <a:ext cx="8229600" cy="4983162"/>
          </a:xfrm>
        </p:spPr>
        <p:txBody>
          <a:bodyPr>
            <a:normAutofit/>
          </a:bodyPr>
          <a:lstStyle/>
          <a:p>
            <a:r>
              <a:rPr lang="en-US" dirty="0"/>
              <a:t>Comfort &amp; environmental compliance</a:t>
            </a:r>
          </a:p>
          <a:p>
            <a:endParaRPr lang="en-US" dirty="0"/>
          </a:p>
          <a:p>
            <a:r>
              <a:rPr lang="en-US" dirty="0"/>
              <a:t>Extend equipment life</a:t>
            </a:r>
          </a:p>
          <a:p>
            <a:pPr>
              <a:buNone/>
            </a:pPr>
            <a:endParaRPr lang="en-US" dirty="0"/>
          </a:p>
          <a:p>
            <a:r>
              <a:rPr lang="en-US" dirty="0"/>
              <a:t>Remediated faults translate into avoided energy costs (BTU savings)</a:t>
            </a:r>
            <a:endParaRPr lang="en-US" sz="1200" dirty="0"/>
          </a:p>
          <a:p>
            <a:pPr lvl="1"/>
            <a:r>
              <a:rPr lang="en-US" sz="2200" dirty="0"/>
              <a:t>Justification and M&amp;V for capital projects</a:t>
            </a:r>
            <a:endParaRPr lang="en-US" sz="1200" dirty="0"/>
          </a:p>
          <a:p>
            <a:pPr lvl="1"/>
            <a:r>
              <a:rPr lang="en-US" sz="2200" dirty="0"/>
              <a:t>Support sustainability goals &amp; utility incentives </a:t>
            </a:r>
          </a:p>
          <a:p>
            <a:endParaRPr lang="en-US" sz="3500" dirty="0">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solidFill>
            <a:schemeClr val="tx1"/>
          </a:solidFill>
        </p:spPr>
        <p:txBody>
          <a:bodyPr>
            <a:normAutofit/>
          </a:bodyPr>
          <a:lstStyle/>
          <a:p>
            <a:r>
              <a:rPr lang="en-US" sz="4000" dirty="0">
                <a:solidFill>
                  <a:schemeClr val="bg1"/>
                </a:solidFill>
              </a:rPr>
              <a:t>What is a BTU?</a:t>
            </a:r>
          </a:p>
        </p:txBody>
      </p:sp>
      <p:sp>
        <p:nvSpPr>
          <p:cNvPr id="3" name="Content Placeholder 2"/>
          <p:cNvSpPr>
            <a:spLocks noGrp="1"/>
          </p:cNvSpPr>
          <p:nvPr>
            <p:ph idx="1"/>
          </p:nvPr>
        </p:nvSpPr>
        <p:spPr>
          <a:xfrm>
            <a:off x="457200" y="1600200"/>
            <a:ext cx="8229600" cy="4343399"/>
          </a:xfrm>
        </p:spPr>
        <p:txBody>
          <a:bodyPr>
            <a:normAutofit/>
          </a:bodyPr>
          <a:lstStyle/>
          <a:p>
            <a:r>
              <a:rPr lang="en-US" dirty="0"/>
              <a:t>British thermal unit (</a:t>
            </a:r>
            <a:r>
              <a:rPr lang="en-US" b="1" dirty="0"/>
              <a:t>Btu</a:t>
            </a:r>
            <a:r>
              <a:rPr lang="en-US" dirty="0"/>
              <a:t> or </a:t>
            </a:r>
            <a:r>
              <a:rPr lang="en-US" b="1" dirty="0"/>
              <a:t>BTU</a:t>
            </a:r>
            <a:r>
              <a:rPr lang="en-US" dirty="0"/>
              <a:t>) is a traditional unit of </a:t>
            </a:r>
            <a:r>
              <a:rPr lang="en-US" b="1" dirty="0"/>
              <a:t>heat</a:t>
            </a:r>
            <a:r>
              <a:rPr lang="en-US" dirty="0"/>
              <a:t>; it is defined as the </a:t>
            </a:r>
            <a:r>
              <a:rPr lang="en-US" dirty="0">
                <a:highlight>
                  <a:srgbClr val="97E4F1"/>
                </a:highlight>
              </a:rPr>
              <a:t>amount of </a:t>
            </a:r>
            <a:r>
              <a:rPr lang="en-US" b="1" dirty="0">
                <a:highlight>
                  <a:srgbClr val="97E4F1"/>
                </a:highlight>
              </a:rPr>
              <a:t>heat</a:t>
            </a:r>
            <a:r>
              <a:rPr lang="en-US" dirty="0">
                <a:highlight>
                  <a:srgbClr val="97E4F1"/>
                </a:highlight>
              </a:rPr>
              <a:t> required to raise the temperature of one pound of water by one degree Fahrenheit </a:t>
            </a:r>
            <a:r>
              <a:rPr lang="en-US" dirty="0"/>
              <a:t>at a constant pressure of one atmosphere (</a:t>
            </a:r>
            <a:r>
              <a:rPr lang="en-US" b="1" dirty="0"/>
              <a:t>calculated in </a:t>
            </a:r>
            <a:r>
              <a:rPr lang="en-US" b="1" dirty="0">
                <a:highlight>
                  <a:srgbClr val="97E4F1"/>
                </a:highlight>
              </a:rPr>
              <a:t>energy</a:t>
            </a:r>
            <a:r>
              <a:rPr lang="en-US" b="1" dirty="0"/>
              <a:t> units</a:t>
            </a:r>
            <a:r>
              <a:rPr lang="en-US" dirty="0"/>
              <a:t>). </a:t>
            </a:r>
          </a:p>
          <a:p>
            <a:endParaRPr lang="en-US" sz="1200" dirty="0"/>
          </a:p>
          <a:p>
            <a:r>
              <a:rPr lang="en-US" dirty="0"/>
              <a:t>BTU × commodity = $$</a:t>
            </a:r>
          </a:p>
        </p:txBody>
      </p:sp>
      <p:sp>
        <p:nvSpPr>
          <p:cNvPr id="5" name="TextBox 4"/>
          <p:cNvSpPr txBox="1"/>
          <p:nvPr/>
        </p:nvSpPr>
        <p:spPr>
          <a:xfrm>
            <a:off x="4953000" y="6183252"/>
            <a:ext cx="3657600" cy="400110"/>
          </a:xfrm>
          <a:prstGeom prst="rect">
            <a:avLst/>
          </a:prstGeom>
          <a:noFill/>
        </p:spPr>
        <p:txBody>
          <a:bodyPr wrap="square" rtlCol="0">
            <a:spAutoFit/>
          </a:bodyPr>
          <a:lstStyle/>
          <a:p>
            <a:r>
              <a:rPr lang="en-US" sz="1000" dirty="0"/>
              <a:t>Wikipedia. (30 July 2018, at 10:26 (UTC)). British thermal unit. </a:t>
            </a:r>
            <a:r>
              <a:rPr lang="en-US" sz="1000" dirty="0">
                <a:hlinkClick r:id="rId3"/>
              </a:rPr>
              <a:t>https://en.wikipedia.org/wiki/British_thermal_unit#Definitions</a:t>
            </a:r>
            <a:r>
              <a:rPr lang="en-US" sz="10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48619"/>
          </a:xfrm>
          <a:solidFill>
            <a:schemeClr val="tx1"/>
          </a:solidFill>
        </p:spPr>
        <p:txBody>
          <a:bodyPr>
            <a:normAutofit fontScale="90000"/>
          </a:bodyPr>
          <a:lstStyle/>
          <a:p>
            <a:r>
              <a:rPr lang="en-US" dirty="0">
                <a:solidFill>
                  <a:schemeClr val="bg1"/>
                </a:solidFill>
              </a:rPr>
              <a:t>BTU = Energy</a:t>
            </a:r>
          </a:p>
        </p:txBody>
      </p:sp>
      <p:sp>
        <p:nvSpPr>
          <p:cNvPr id="3" name="Content Placeholder 2"/>
          <p:cNvSpPr>
            <a:spLocks noGrp="1"/>
          </p:cNvSpPr>
          <p:nvPr>
            <p:ph idx="1"/>
          </p:nvPr>
        </p:nvSpPr>
        <p:spPr>
          <a:xfrm>
            <a:off x="457200" y="1600200"/>
            <a:ext cx="8229600" cy="4539343"/>
          </a:xfrm>
        </p:spPr>
        <p:txBody>
          <a:bodyPr/>
          <a:lstStyle/>
          <a:p>
            <a:pPr marL="0" indent="0">
              <a:buNone/>
            </a:pPr>
            <a:endParaRPr lang="en-US" dirty="0"/>
          </a:p>
          <a:p>
            <a:endParaRPr lang="en-US" dirty="0"/>
          </a:p>
          <a:p>
            <a:pPr marL="0" indent="0" algn="ctr">
              <a:buNone/>
            </a:pPr>
            <a:r>
              <a:rPr lang="en-US" dirty="0"/>
              <a:t>BTU = 1.08 ×  </a:t>
            </a:r>
            <a:r>
              <a:rPr lang="el-GR" dirty="0"/>
              <a:t>Δ</a:t>
            </a:r>
            <a:r>
              <a:rPr lang="en-US" dirty="0"/>
              <a:t>T × Flow × Hrs	</a:t>
            </a:r>
          </a:p>
          <a:p>
            <a:endParaRPr lang="en-US" dirty="0"/>
          </a:p>
        </p:txBody>
      </p:sp>
      <p:grpSp>
        <p:nvGrpSpPr>
          <p:cNvPr id="10" name="Group 9">
            <a:extLst>
              <a:ext uri="{FF2B5EF4-FFF2-40B4-BE49-F238E27FC236}">
                <a16:creationId xmlns:a16="http://schemas.microsoft.com/office/drawing/2014/main" id="{09A8E79F-037C-41D3-871C-C467B1D9EB74}"/>
              </a:ext>
            </a:extLst>
          </p:cNvPr>
          <p:cNvGrpSpPr/>
          <p:nvPr/>
        </p:nvGrpSpPr>
        <p:grpSpPr>
          <a:xfrm>
            <a:off x="4584700" y="2590800"/>
            <a:ext cx="4102100" cy="2337376"/>
            <a:chOff x="3289300" y="2590800"/>
            <a:chExt cx="4102100" cy="2337376"/>
          </a:xfrm>
        </p:grpSpPr>
        <p:grpSp>
          <p:nvGrpSpPr>
            <p:cNvPr id="15" name="Group 14"/>
            <p:cNvGrpSpPr/>
            <p:nvPr/>
          </p:nvGrpSpPr>
          <p:grpSpPr>
            <a:xfrm>
              <a:off x="3289300" y="2590800"/>
              <a:ext cx="1524000" cy="2337375"/>
              <a:chOff x="3746500" y="2590800"/>
              <a:chExt cx="1524000" cy="2337375"/>
            </a:xfrm>
          </p:grpSpPr>
          <p:sp>
            <p:nvSpPr>
              <p:cNvPr id="4" name="Rectangle 3"/>
              <p:cNvSpPr/>
              <p:nvPr/>
            </p:nvSpPr>
            <p:spPr>
              <a:xfrm>
                <a:off x="4057443" y="2590800"/>
                <a:ext cx="819358" cy="76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a:endCxn id="7" idx="0"/>
              </p:cNvCxnSpPr>
              <p:nvPr/>
            </p:nvCxnSpPr>
            <p:spPr>
              <a:xfrm>
                <a:off x="4493340" y="3352800"/>
                <a:ext cx="15160" cy="990600"/>
              </a:xfrm>
              <a:prstGeom prst="lin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7" name="TextBox 6"/>
              <p:cNvSpPr txBox="1"/>
              <p:nvPr/>
            </p:nvSpPr>
            <p:spPr>
              <a:xfrm>
                <a:off x="3746500" y="4343400"/>
                <a:ext cx="1524000" cy="584775"/>
              </a:xfrm>
              <a:prstGeom prst="rect">
                <a:avLst/>
              </a:prstGeom>
              <a:noFill/>
              <a:ln w="44450">
                <a:solidFill>
                  <a:srgbClr val="FF0000"/>
                </a:solidFill>
              </a:ln>
            </p:spPr>
            <p:txBody>
              <a:bodyPr wrap="square" rtlCol="0">
                <a:spAutoFit/>
              </a:bodyPr>
              <a:lstStyle/>
              <a:p>
                <a:r>
                  <a:rPr lang="en-US" sz="3200" dirty="0"/>
                  <a:t>air flow</a:t>
                </a:r>
                <a:endParaRPr lang="en-US" dirty="0"/>
              </a:p>
            </p:txBody>
          </p:sp>
        </p:grpSp>
        <p:grpSp>
          <p:nvGrpSpPr>
            <p:cNvPr id="17" name="Group 16"/>
            <p:cNvGrpSpPr/>
            <p:nvPr/>
          </p:nvGrpSpPr>
          <p:grpSpPr>
            <a:xfrm>
              <a:off x="4724400" y="2590800"/>
              <a:ext cx="2667000" cy="2337376"/>
              <a:chOff x="5105400" y="2590800"/>
              <a:chExt cx="2667000" cy="2337376"/>
            </a:xfrm>
          </p:grpSpPr>
          <p:sp>
            <p:nvSpPr>
              <p:cNvPr id="8" name="Rectangle 7"/>
              <p:cNvSpPr/>
              <p:nvPr/>
            </p:nvSpPr>
            <p:spPr>
              <a:xfrm>
                <a:off x="5105400" y="2590800"/>
                <a:ext cx="762000" cy="762000"/>
              </a:xfrm>
              <a:prstGeom prst="rect">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p:cNvCxnSpPr>
              <p:nvPr/>
            </p:nvCxnSpPr>
            <p:spPr>
              <a:xfrm>
                <a:off x="5867400" y="3352800"/>
                <a:ext cx="0" cy="990600"/>
              </a:xfrm>
              <a:prstGeom prst="line">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5562600" y="4343401"/>
                <a:ext cx="2209800" cy="584775"/>
              </a:xfrm>
              <a:prstGeom prst="rect">
                <a:avLst/>
              </a:prstGeom>
              <a:noFill/>
              <a:ln w="44450">
                <a:solidFill>
                  <a:srgbClr val="92D050"/>
                </a:solidFill>
              </a:ln>
            </p:spPr>
            <p:txBody>
              <a:bodyPr wrap="square" rtlCol="0">
                <a:spAutoFit/>
              </a:bodyPr>
              <a:lstStyle/>
              <a:p>
                <a:r>
                  <a:rPr lang="en-US" sz="3200" dirty="0"/>
                  <a:t>TMY3 hours</a:t>
                </a:r>
                <a:r>
                  <a:rPr lang="en-US" dirty="0"/>
                  <a:t> </a:t>
                </a:r>
              </a:p>
            </p:txBody>
          </p:sp>
        </p:grpSp>
      </p:grpSp>
      <p:grpSp>
        <p:nvGrpSpPr>
          <p:cNvPr id="16" name="Group 15">
            <a:extLst>
              <a:ext uri="{FF2B5EF4-FFF2-40B4-BE49-F238E27FC236}">
                <a16:creationId xmlns:a16="http://schemas.microsoft.com/office/drawing/2014/main" id="{96CDE8C0-E220-4440-8730-F2EEBA2E0078}"/>
              </a:ext>
            </a:extLst>
          </p:cNvPr>
          <p:cNvGrpSpPr/>
          <p:nvPr/>
        </p:nvGrpSpPr>
        <p:grpSpPr>
          <a:xfrm>
            <a:off x="1553496" y="2819400"/>
            <a:ext cx="3047943" cy="3354418"/>
            <a:chOff x="258096" y="2819400"/>
            <a:chExt cx="3047943" cy="3354418"/>
          </a:xfrm>
        </p:grpSpPr>
        <p:grpSp>
          <p:nvGrpSpPr>
            <p:cNvPr id="32" name="Group 31"/>
            <p:cNvGrpSpPr/>
            <p:nvPr/>
          </p:nvGrpSpPr>
          <p:grpSpPr>
            <a:xfrm>
              <a:off x="258096" y="2819400"/>
              <a:ext cx="3047943" cy="2372618"/>
              <a:chOff x="304800" y="2819400"/>
              <a:chExt cx="3047943" cy="2372618"/>
            </a:xfrm>
          </p:grpSpPr>
          <p:sp>
            <p:nvSpPr>
              <p:cNvPr id="5" name="Oval 4">
                <a:extLst>
                  <a:ext uri="{FF2B5EF4-FFF2-40B4-BE49-F238E27FC236}">
                    <a16:creationId xmlns:a16="http://schemas.microsoft.com/office/drawing/2014/main" id="{CC3D70FB-CAC4-4A7F-8B7F-861B940F4B19}"/>
                  </a:ext>
                </a:extLst>
              </p:cNvPr>
              <p:cNvSpPr/>
              <p:nvPr/>
            </p:nvSpPr>
            <p:spPr>
              <a:xfrm>
                <a:off x="2774699" y="2819400"/>
                <a:ext cx="578044" cy="536185"/>
              </a:xfrm>
              <a:prstGeom prst="ellipse">
                <a:avLst/>
              </a:prstGeom>
              <a:noFill/>
              <a:ln w="44450">
                <a:solidFill>
                  <a:srgbClr val="1AA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cxnSpLocks/>
                <a:stCxn id="5" idx="4"/>
              </p:cNvCxnSpPr>
              <p:nvPr/>
            </p:nvCxnSpPr>
            <p:spPr>
              <a:xfrm flipH="1">
                <a:off x="2669403" y="3355585"/>
                <a:ext cx="394318" cy="759215"/>
              </a:xfrm>
              <a:prstGeom prst="line">
                <a:avLst/>
              </a:prstGeom>
              <a:noFill/>
              <a:ln w="44450">
                <a:solidFill>
                  <a:srgbClr val="1AA7BD"/>
                </a:solidFill>
              </a:ln>
            </p:spPr>
            <p:style>
              <a:lnRef idx="2">
                <a:schemeClr val="accent1">
                  <a:shade val="50000"/>
                </a:schemeClr>
              </a:lnRef>
              <a:fillRef idx="1">
                <a:schemeClr val="accent1"/>
              </a:fillRef>
              <a:effectRef idx="0">
                <a:schemeClr val="accent1"/>
              </a:effectRef>
              <a:fontRef idx="minor">
                <a:schemeClr val="lt1"/>
              </a:fontRef>
            </p:style>
          </p:cxnSp>
          <p:sp>
            <p:nvSpPr>
              <p:cNvPr id="25" name="TextBox 24"/>
              <p:cNvSpPr txBox="1"/>
              <p:nvPr/>
            </p:nvSpPr>
            <p:spPr>
              <a:xfrm>
                <a:off x="304800" y="4114800"/>
                <a:ext cx="2362200" cy="1077218"/>
              </a:xfrm>
              <a:prstGeom prst="rect">
                <a:avLst/>
              </a:prstGeom>
              <a:noFill/>
              <a:ln w="44450">
                <a:solidFill>
                  <a:srgbClr val="1AA7BD"/>
                </a:solidFill>
              </a:ln>
            </p:spPr>
            <p:txBody>
              <a:bodyPr wrap="square" rtlCol="0">
                <a:spAutoFit/>
              </a:bodyPr>
              <a:lstStyle/>
              <a:p>
                <a:pPr algn="ctr"/>
                <a:r>
                  <a:rPr lang="en-US" sz="3200" dirty="0"/>
                  <a:t>temperature differential</a:t>
                </a:r>
                <a:r>
                  <a:rPr lang="en-US" dirty="0"/>
                  <a:t> </a:t>
                </a:r>
              </a:p>
            </p:txBody>
          </p:sp>
        </p:grpSp>
        <p:grpSp>
          <p:nvGrpSpPr>
            <p:cNvPr id="14" name="Group 13">
              <a:extLst>
                <a:ext uri="{FF2B5EF4-FFF2-40B4-BE49-F238E27FC236}">
                  <a16:creationId xmlns:a16="http://schemas.microsoft.com/office/drawing/2014/main" id="{86AAA701-8E89-41DD-80ED-8BE401A74852}"/>
                </a:ext>
              </a:extLst>
            </p:cNvPr>
            <p:cNvGrpSpPr/>
            <p:nvPr/>
          </p:nvGrpSpPr>
          <p:grpSpPr>
            <a:xfrm>
              <a:off x="895350" y="5157743"/>
              <a:ext cx="1028700" cy="1016075"/>
              <a:chOff x="895350" y="5157743"/>
              <a:chExt cx="1028700" cy="1016075"/>
            </a:xfrm>
          </p:grpSpPr>
          <p:sp>
            <p:nvSpPr>
              <p:cNvPr id="11" name="Oval 10">
                <a:extLst>
                  <a:ext uri="{FF2B5EF4-FFF2-40B4-BE49-F238E27FC236}">
                    <a16:creationId xmlns:a16="http://schemas.microsoft.com/office/drawing/2014/main" id="{40CAE081-778D-4D1A-BB1B-84728F19EFB0}"/>
                  </a:ext>
                </a:extLst>
              </p:cNvPr>
              <p:cNvSpPr/>
              <p:nvPr/>
            </p:nvSpPr>
            <p:spPr>
              <a:xfrm>
                <a:off x="1295400" y="5562600"/>
                <a:ext cx="228600" cy="20636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Hollow 12">
                <a:extLst>
                  <a:ext uri="{FF2B5EF4-FFF2-40B4-BE49-F238E27FC236}">
                    <a16:creationId xmlns:a16="http://schemas.microsoft.com/office/drawing/2014/main" id="{F5464427-F949-435A-922F-BCAEF3267D60}"/>
                  </a:ext>
                </a:extLst>
              </p:cNvPr>
              <p:cNvSpPr/>
              <p:nvPr/>
            </p:nvSpPr>
            <p:spPr>
              <a:xfrm>
                <a:off x="1104900" y="5360980"/>
                <a:ext cx="609600" cy="609600"/>
              </a:xfrm>
              <a:prstGeom prst="donut">
                <a:avLst>
                  <a:gd name="adj" fmla="val 136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Circle: Hollow 18">
                <a:extLst>
                  <a:ext uri="{FF2B5EF4-FFF2-40B4-BE49-F238E27FC236}">
                    <a16:creationId xmlns:a16="http://schemas.microsoft.com/office/drawing/2014/main" id="{BC3E6BA1-F31F-4972-B308-E5CA5985F98F}"/>
                  </a:ext>
                </a:extLst>
              </p:cNvPr>
              <p:cNvSpPr/>
              <p:nvPr/>
            </p:nvSpPr>
            <p:spPr>
              <a:xfrm>
                <a:off x="895350" y="5157743"/>
                <a:ext cx="1028700" cy="1016075"/>
              </a:xfrm>
              <a:prstGeom prst="donut">
                <a:avLst>
                  <a:gd name="adj" fmla="val 94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19199" y="2876593"/>
            <a:ext cx="7010401" cy="2971801"/>
            <a:chOff x="1828800" y="2819400"/>
            <a:chExt cx="6327363" cy="2514600"/>
          </a:xfrm>
        </p:grpSpPr>
        <p:sp>
          <p:nvSpPr>
            <p:cNvPr id="4" name="Cube 3"/>
            <p:cNvSpPr/>
            <p:nvPr/>
          </p:nvSpPr>
          <p:spPr>
            <a:xfrm>
              <a:off x="1828800" y="2819400"/>
              <a:ext cx="6327363" cy="2490598"/>
            </a:xfrm>
            <a:prstGeom prst="cube">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flipV="1">
              <a:off x="2453640" y="4632960"/>
              <a:ext cx="5486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68880" y="2819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828800" y="4648200"/>
              <a:ext cx="624840" cy="685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274638"/>
            <a:ext cx="9144000" cy="758521"/>
          </a:xfrm>
          <a:solidFill>
            <a:schemeClr val="tx1"/>
          </a:solidFill>
        </p:spPr>
        <p:txBody>
          <a:bodyPr>
            <a:normAutofit fontScale="90000"/>
          </a:bodyPr>
          <a:lstStyle/>
          <a:p>
            <a:r>
              <a:rPr lang="en-US" dirty="0">
                <a:solidFill>
                  <a:schemeClr val="bg1"/>
                </a:solidFill>
              </a:rPr>
              <a:t>BTU Hunting - Air Handling Unit (AHU)</a:t>
            </a:r>
          </a:p>
        </p:txBody>
      </p:sp>
      <p:grpSp>
        <p:nvGrpSpPr>
          <p:cNvPr id="20" name="Group 19"/>
          <p:cNvGrpSpPr/>
          <p:nvPr/>
        </p:nvGrpSpPr>
        <p:grpSpPr>
          <a:xfrm>
            <a:off x="5398264" y="3867195"/>
            <a:ext cx="1828800" cy="1219200"/>
            <a:chOff x="5334000" y="3810000"/>
            <a:chExt cx="1828800" cy="1219200"/>
          </a:xfrm>
        </p:grpSpPr>
        <p:sp>
          <p:nvSpPr>
            <p:cNvPr id="15" name="Teardrop 14"/>
            <p:cNvSpPr/>
            <p:nvPr/>
          </p:nvSpPr>
          <p:spPr>
            <a:xfrm>
              <a:off x="5334000" y="3810000"/>
              <a:ext cx="1295400" cy="1219200"/>
            </a:xfrm>
            <a:prstGeom prst="teardrop">
              <a:avLst/>
            </a:prstGeom>
            <a:solidFill>
              <a:srgbClr val="008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29400" y="3810000"/>
              <a:ext cx="533400" cy="609600"/>
            </a:xfrm>
            <a:prstGeom prst="rect">
              <a:avLst/>
            </a:prstGeom>
            <a:solidFill>
              <a:srgbClr val="008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905000" y="2419395"/>
            <a:ext cx="1447800" cy="369332"/>
          </a:xfrm>
          <a:prstGeom prst="rect">
            <a:avLst/>
          </a:prstGeom>
          <a:noFill/>
        </p:spPr>
        <p:txBody>
          <a:bodyPr wrap="square" rtlCol="0">
            <a:spAutoFit/>
          </a:bodyPr>
          <a:lstStyle/>
          <a:p>
            <a:r>
              <a:rPr lang="en-US" dirty="0"/>
              <a:t>Heating Coil</a:t>
            </a:r>
          </a:p>
        </p:txBody>
      </p:sp>
      <p:sp>
        <p:nvSpPr>
          <p:cNvPr id="24" name="TextBox 23"/>
          <p:cNvSpPr txBox="1"/>
          <p:nvPr/>
        </p:nvSpPr>
        <p:spPr>
          <a:xfrm>
            <a:off x="4245166" y="2419395"/>
            <a:ext cx="1371600" cy="381000"/>
          </a:xfrm>
          <a:prstGeom prst="rect">
            <a:avLst/>
          </a:prstGeom>
          <a:noFill/>
        </p:spPr>
        <p:txBody>
          <a:bodyPr wrap="square" rtlCol="0">
            <a:spAutoFit/>
          </a:bodyPr>
          <a:lstStyle/>
          <a:p>
            <a:r>
              <a:rPr lang="en-US" dirty="0"/>
              <a:t>Cooling Coil</a:t>
            </a:r>
          </a:p>
        </p:txBody>
      </p:sp>
      <p:sp>
        <p:nvSpPr>
          <p:cNvPr id="25" name="TextBox 24"/>
          <p:cNvSpPr txBox="1"/>
          <p:nvPr/>
        </p:nvSpPr>
        <p:spPr>
          <a:xfrm>
            <a:off x="5800379" y="2419395"/>
            <a:ext cx="1219200" cy="381000"/>
          </a:xfrm>
          <a:prstGeom prst="rect">
            <a:avLst/>
          </a:prstGeom>
          <a:noFill/>
        </p:spPr>
        <p:txBody>
          <a:bodyPr wrap="square" rtlCol="0">
            <a:spAutoFit/>
          </a:bodyPr>
          <a:lstStyle/>
          <a:p>
            <a:r>
              <a:rPr lang="en-US" dirty="0"/>
              <a:t>Supply Fan</a:t>
            </a:r>
          </a:p>
        </p:txBody>
      </p:sp>
      <p:sp>
        <p:nvSpPr>
          <p:cNvPr id="33" name="Curved Right Arrow 32"/>
          <p:cNvSpPr/>
          <p:nvPr/>
        </p:nvSpPr>
        <p:spPr>
          <a:xfrm rot="20355915">
            <a:off x="528176" y="3597084"/>
            <a:ext cx="376307" cy="985779"/>
          </a:xfrm>
          <a:prstGeom prst="curvedRightArrow">
            <a:avLst>
              <a:gd name="adj1" fmla="val 25000"/>
              <a:gd name="adj2" fmla="val 89031"/>
              <a:gd name="adj3" fmla="val 51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ight Arrow 33"/>
          <p:cNvSpPr/>
          <p:nvPr/>
        </p:nvSpPr>
        <p:spPr>
          <a:xfrm>
            <a:off x="2980765" y="4207099"/>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4908932" y="4207099"/>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B0B998-56FD-4FE3-B92A-F656C7375434}"/>
              </a:ext>
            </a:extLst>
          </p:cNvPr>
          <p:cNvGrpSpPr/>
          <p:nvPr/>
        </p:nvGrpSpPr>
        <p:grpSpPr>
          <a:xfrm>
            <a:off x="1356282" y="2876593"/>
            <a:ext cx="1573023" cy="2895602"/>
            <a:chOff x="1371600" y="2804077"/>
            <a:chExt cx="1557705" cy="2910923"/>
          </a:xfrm>
        </p:grpSpPr>
        <p:grpSp>
          <p:nvGrpSpPr>
            <p:cNvPr id="21" name="Group 20"/>
            <p:cNvGrpSpPr/>
            <p:nvPr/>
          </p:nvGrpSpPr>
          <p:grpSpPr>
            <a:xfrm>
              <a:off x="1371600" y="2804077"/>
              <a:ext cx="1557705" cy="2900829"/>
              <a:chOff x="2023695" y="2804077"/>
              <a:chExt cx="1557705" cy="2900829"/>
            </a:xfrm>
          </p:grpSpPr>
          <p:sp>
            <p:nvSpPr>
              <p:cNvPr id="5" name="Cube 4"/>
              <p:cNvSpPr/>
              <p:nvPr/>
            </p:nvSpPr>
            <p:spPr>
              <a:xfrm>
                <a:off x="2583264" y="2804077"/>
                <a:ext cx="998136" cy="2682323"/>
              </a:xfrm>
              <a:prstGeom prst="cube">
                <a:avLst>
                  <a:gd name="adj" fmla="val 73107"/>
                </a:avLst>
              </a:prstGeom>
              <a:solidFill>
                <a:srgbClr val="FF0000">
                  <a:alpha val="6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irect Access Storage 18"/>
              <p:cNvSpPr/>
              <p:nvPr/>
            </p:nvSpPr>
            <p:spPr>
              <a:xfrm rot="19057954" flipH="1" flipV="1">
                <a:off x="2023695" y="5453971"/>
                <a:ext cx="905611" cy="250935"/>
              </a:xfrm>
              <a:prstGeom prst="flowChartMagneticDrum">
                <a:avLst/>
              </a:prstGeom>
              <a:solidFill>
                <a:srgbClr val="FF0000">
                  <a:alpha val="6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Flowchart: Collate 35"/>
            <p:cNvSpPr/>
            <p:nvPr/>
          </p:nvSpPr>
          <p:spPr>
            <a:xfrm rot="5400000">
              <a:off x="1447800" y="5334000"/>
              <a:ext cx="381000" cy="381000"/>
            </a:xfrm>
            <a:prstGeom prst="flowChartCollat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21F2B0A4-C5DD-4867-A6CE-2C00F6F1FC5C}"/>
              </a:ext>
            </a:extLst>
          </p:cNvPr>
          <p:cNvGrpSpPr/>
          <p:nvPr/>
        </p:nvGrpSpPr>
        <p:grpSpPr>
          <a:xfrm>
            <a:off x="3200400" y="2876595"/>
            <a:ext cx="1649146" cy="2895600"/>
            <a:chOff x="3429000" y="2819400"/>
            <a:chExt cx="1649146" cy="2895600"/>
          </a:xfrm>
        </p:grpSpPr>
        <p:grpSp>
          <p:nvGrpSpPr>
            <p:cNvPr id="22" name="Group 21"/>
            <p:cNvGrpSpPr/>
            <p:nvPr/>
          </p:nvGrpSpPr>
          <p:grpSpPr>
            <a:xfrm>
              <a:off x="3429000" y="2819400"/>
              <a:ext cx="1649146" cy="2885505"/>
              <a:chOff x="3303854" y="2819400"/>
              <a:chExt cx="1649146" cy="2885505"/>
            </a:xfrm>
          </p:grpSpPr>
          <p:sp>
            <p:nvSpPr>
              <p:cNvPr id="13" name="Cube 12"/>
              <p:cNvSpPr/>
              <p:nvPr/>
            </p:nvSpPr>
            <p:spPr>
              <a:xfrm>
                <a:off x="3886200" y="2819400"/>
                <a:ext cx="1066800" cy="2667000"/>
              </a:xfrm>
              <a:prstGeom prst="cube">
                <a:avLst>
                  <a:gd name="adj" fmla="val 70000"/>
                </a:avLst>
              </a:prstGeom>
              <a:solidFill>
                <a:srgbClr val="00B0F0">
                  <a:alpha val="68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irect Access Storage 17"/>
              <p:cNvSpPr/>
              <p:nvPr/>
            </p:nvSpPr>
            <p:spPr>
              <a:xfrm rot="19057954" flipH="1" flipV="1">
                <a:off x="3303854" y="5453970"/>
                <a:ext cx="905611" cy="250935"/>
              </a:xfrm>
              <a:prstGeom prst="flowChartMagneticDrum">
                <a:avLst/>
              </a:prstGeom>
              <a:solidFill>
                <a:srgbClr val="00B0F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lowchart: Collate 38"/>
            <p:cNvSpPr/>
            <p:nvPr/>
          </p:nvSpPr>
          <p:spPr>
            <a:xfrm rot="5400000">
              <a:off x="3505200" y="5334000"/>
              <a:ext cx="381000" cy="381000"/>
            </a:xfrm>
            <a:prstGeom prst="flowChartCollat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TextBox 39"/>
          <p:cNvSpPr txBox="1"/>
          <p:nvPr/>
        </p:nvSpPr>
        <p:spPr>
          <a:xfrm>
            <a:off x="381000" y="6076995"/>
            <a:ext cx="1905000" cy="369332"/>
          </a:xfrm>
          <a:prstGeom prst="rect">
            <a:avLst/>
          </a:prstGeom>
          <a:noFill/>
        </p:spPr>
        <p:txBody>
          <a:bodyPr wrap="square" rtlCol="0">
            <a:spAutoFit/>
          </a:bodyPr>
          <a:lstStyle/>
          <a:p>
            <a:r>
              <a:rPr lang="en-US" dirty="0"/>
              <a:t>Heating Coil Valve</a:t>
            </a:r>
          </a:p>
        </p:txBody>
      </p:sp>
      <p:sp>
        <p:nvSpPr>
          <p:cNvPr id="41" name="TextBox 40"/>
          <p:cNvSpPr txBox="1"/>
          <p:nvPr/>
        </p:nvSpPr>
        <p:spPr>
          <a:xfrm>
            <a:off x="2514600" y="6076995"/>
            <a:ext cx="1905000" cy="369332"/>
          </a:xfrm>
          <a:prstGeom prst="rect">
            <a:avLst/>
          </a:prstGeom>
          <a:noFill/>
        </p:spPr>
        <p:txBody>
          <a:bodyPr wrap="square" rtlCol="0">
            <a:spAutoFit/>
          </a:bodyPr>
          <a:lstStyle/>
          <a:p>
            <a:r>
              <a:rPr lang="en-US" dirty="0"/>
              <a:t>Cooling Coil Valve</a:t>
            </a:r>
          </a:p>
        </p:txBody>
      </p:sp>
      <p:sp>
        <p:nvSpPr>
          <p:cNvPr id="42" name="TextBox 41"/>
          <p:cNvSpPr txBox="1"/>
          <p:nvPr/>
        </p:nvSpPr>
        <p:spPr>
          <a:xfrm>
            <a:off x="0" y="2581870"/>
            <a:ext cx="1447800" cy="923330"/>
          </a:xfrm>
          <a:prstGeom prst="rect">
            <a:avLst/>
          </a:prstGeom>
          <a:noFill/>
        </p:spPr>
        <p:txBody>
          <a:bodyPr wrap="square" rtlCol="0">
            <a:spAutoFit/>
          </a:bodyPr>
          <a:lstStyle/>
          <a:p>
            <a:pPr algn="ctr"/>
            <a:r>
              <a:rPr lang="en-US" dirty="0"/>
              <a:t>Outdoor Air </a:t>
            </a:r>
          </a:p>
          <a:p>
            <a:pPr algn="ctr"/>
            <a:r>
              <a:rPr lang="en-US" dirty="0"/>
              <a:t>or </a:t>
            </a:r>
          </a:p>
          <a:p>
            <a:pPr algn="ctr"/>
            <a:r>
              <a:rPr lang="en-US" dirty="0"/>
              <a:t>Mixed Air</a:t>
            </a:r>
          </a:p>
        </p:txBody>
      </p:sp>
      <p:sp>
        <p:nvSpPr>
          <p:cNvPr id="44" name="Right Arrow 43"/>
          <p:cNvSpPr/>
          <p:nvPr/>
        </p:nvSpPr>
        <p:spPr>
          <a:xfrm>
            <a:off x="8382000" y="4248195"/>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53400" y="3486195"/>
            <a:ext cx="914400" cy="646331"/>
          </a:xfrm>
          <a:prstGeom prst="rect">
            <a:avLst/>
          </a:prstGeom>
          <a:noFill/>
        </p:spPr>
        <p:txBody>
          <a:bodyPr wrap="square" rtlCol="0">
            <a:spAutoFit/>
          </a:bodyPr>
          <a:lstStyle/>
          <a:p>
            <a:pPr algn="ctr"/>
            <a:r>
              <a:rPr lang="en-US" dirty="0"/>
              <a:t>Supply Air </a:t>
            </a:r>
          </a:p>
        </p:txBody>
      </p:sp>
      <p:sp>
        <p:nvSpPr>
          <p:cNvPr id="3" name="Speech Bubble: Rectangle with Corners Rounded 2">
            <a:extLst>
              <a:ext uri="{FF2B5EF4-FFF2-40B4-BE49-F238E27FC236}">
                <a16:creationId xmlns:a16="http://schemas.microsoft.com/office/drawing/2014/main" id="{6ADF1365-AE37-45A5-8B21-257E97994AB2}"/>
              </a:ext>
            </a:extLst>
          </p:cNvPr>
          <p:cNvSpPr/>
          <p:nvPr/>
        </p:nvSpPr>
        <p:spPr>
          <a:xfrm>
            <a:off x="3354276" y="1481051"/>
            <a:ext cx="1524000" cy="862143"/>
          </a:xfrm>
          <a:prstGeom prst="wedgeRoundRectCallout">
            <a:avLst>
              <a:gd name="adj1" fmla="val -29404"/>
              <a:gd name="adj2" fmla="val 109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Heating Discharge Temp sensor </a:t>
            </a:r>
          </a:p>
        </p:txBody>
      </p:sp>
      <p:sp>
        <p:nvSpPr>
          <p:cNvPr id="31" name="Speech Bubble: Rectangle with Corners Rounded 30">
            <a:extLst>
              <a:ext uri="{FF2B5EF4-FFF2-40B4-BE49-F238E27FC236}">
                <a16:creationId xmlns:a16="http://schemas.microsoft.com/office/drawing/2014/main" id="{7A4FFA9E-F419-401C-9E2D-2FA4E2E93235}"/>
              </a:ext>
            </a:extLst>
          </p:cNvPr>
          <p:cNvSpPr/>
          <p:nvPr/>
        </p:nvSpPr>
        <p:spPr>
          <a:xfrm>
            <a:off x="7239000" y="1473462"/>
            <a:ext cx="1524000" cy="869733"/>
          </a:xfrm>
          <a:prstGeom prst="wedgeRoundRectCallout">
            <a:avLst>
              <a:gd name="adj1" fmla="val -31404"/>
              <a:gd name="adj2" fmla="val 1085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Discharge Temp sensor </a:t>
            </a:r>
          </a:p>
        </p:txBody>
      </p:sp>
      <p:grpSp>
        <p:nvGrpSpPr>
          <p:cNvPr id="43" name="Group 42"/>
          <p:cNvGrpSpPr/>
          <p:nvPr/>
        </p:nvGrpSpPr>
        <p:grpSpPr>
          <a:xfrm>
            <a:off x="3200400" y="2876595"/>
            <a:ext cx="762000" cy="2133600"/>
            <a:chOff x="5638800" y="1524000"/>
            <a:chExt cx="762000" cy="2133600"/>
          </a:xfrm>
        </p:grpSpPr>
        <p:sp>
          <p:nvSpPr>
            <p:cNvPr id="38" name="Can 37"/>
            <p:cNvSpPr/>
            <p:nvPr/>
          </p:nvSpPr>
          <p:spPr>
            <a:xfrm>
              <a:off x="5958840" y="1752600"/>
              <a:ext cx="97536" cy="1905000"/>
            </a:xfrm>
            <a:prstGeom prst="ca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5638800" y="1524000"/>
              <a:ext cx="762000" cy="381000"/>
            </a:xfrm>
            <a:prstGeom prst="cub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010400" y="2891835"/>
            <a:ext cx="762000" cy="2133600"/>
            <a:chOff x="5638800" y="1524000"/>
            <a:chExt cx="762000" cy="2133600"/>
          </a:xfrm>
        </p:grpSpPr>
        <p:sp>
          <p:nvSpPr>
            <p:cNvPr id="47" name="Can 46"/>
            <p:cNvSpPr/>
            <p:nvPr/>
          </p:nvSpPr>
          <p:spPr>
            <a:xfrm>
              <a:off x="5958840" y="1752600"/>
              <a:ext cx="97536" cy="1905000"/>
            </a:xfrm>
            <a:prstGeom prst="ca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p:cNvSpPr/>
            <p:nvPr/>
          </p:nvSpPr>
          <p:spPr>
            <a:xfrm>
              <a:off x="5638800" y="1524000"/>
              <a:ext cx="762000" cy="381000"/>
            </a:xfrm>
            <a:prstGeom prst="cub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1B008489-367A-4ED4-88CA-58671B9D0780}"/>
              </a:ext>
            </a:extLst>
          </p:cNvPr>
          <p:cNvGrpSpPr/>
          <p:nvPr/>
        </p:nvGrpSpPr>
        <p:grpSpPr>
          <a:xfrm>
            <a:off x="381000" y="1276395"/>
            <a:ext cx="396091" cy="1024701"/>
            <a:chOff x="1009214" y="1358777"/>
            <a:chExt cx="396091" cy="1024701"/>
          </a:xfrm>
        </p:grpSpPr>
        <p:sp>
          <p:nvSpPr>
            <p:cNvPr id="26" name="Cylinder 25">
              <a:extLst>
                <a:ext uri="{FF2B5EF4-FFF2-40B4-BE49-F238E27FC236}">
                  <a16:creationId xmlns:a16="http://schemas.microsoft.com/office/drawing/2014/main" id="{4DE66C8F-8DCC-4C8A-A0CB-72DD393BCBE2}"/>
                </a:ext>
              </a:extLst>
            </p:cNvPr>
            <p:cNvSpPr/>
            <p:nvPr/>
          </p:nvSpPr>
          <p:spPr>
            <a:xfrm>
              <a:off x="1019488" y="1416267"/>
              <a:ext cx="385817" cy="793531"/>
            </a:xfrm>
            <a:prstGeom prst="ca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B59F3B64-9C19-4301-96D1-C61A63E63724}"/>
                </a:ext>
              </a:extLst>
            </p:cNvPr>
            <p:cNvGrpSpPr/>
            <p:nvPr/>
          </p:nvGrpSpPr>
          <p:grpSpPr>
            <a:xfrm>
              <a:off x="1009214" y="1358777"/>
              <a:ext cx="393185" cy="1024701"/>
              <a:chOff x="1009214" y="1358777"/>
              <a:chExt cx="393185" cy="1024701"/>
            </a:xfrm>
          </p:grpSpPr>
          <p:grpSp>
            <p:nvGrpSpPr>
              <p:cNvPr id="28" name="Group 27">
                <a:extLst>
                  <a:ext uri="{FF2B5EF4-FFF2-40B4-BE49-F238E27FC236}">
                    <a16:creationId xmlns:a16="http://schemas.microsoft.com/office/drawing/2014/main" id="{3A5095E3-52D7-42F8-8A7D-8CD8F87C1420}"/>
                  </a:ext>
                </a:extLst>
              </p:cNvPr>
              <p:cNvGrpSpPr/>
              <p:nvPr/>
            </p:nvGrpSpPr>
            <p:grpSpPr>
              <a:xfrm>
                <a:off x="1010612" y="1358777"/>
                <a:ext cx="391787" cy="1024701"/>
                <a:chOff x="1010612" y="1358777"/>
                <a:chExt cx="391787" cy="1024701"/>
              </a:xfrm>
            </p:grpSpPr>
            <p:sp>
              <p:nvSpPr>
                <p:cNvPr id="53" name="Can 37">
                  <a:extLst>
                    <a:ext uri="{FF2B5EF4-FFF2-40B4-BE49-F238E27FC236}">
                      <a16:creationId xmlns:a16="http://schemas.microsoft.com/office/drawing/2014/main" id="{292873F1-3382-4ADA-9709-F582C6565D80}"/>
                    </a:ext>
                  </a:extLst>
                </p:cNvPr>
                <p:cNvSpPr/>
                <p:nvPr/>
              </p:nvSpPr>
              <p:spPr>
                <a:xfrm>
                  <a:off x="1160722" y="1469078"/>
                  <a:ext cx="97536" cy="914400"/>
                </a:xfrm>
                <a:prstGeom prst="ca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a:extLst>
                    <a:ext uri="{FF2B5EF4-FFF2-40B4-BE49-F238E27FC236}">
                      <a16:creationId xmlns:a16="http://schemas.microsoft.com/office/drawing/2014/main" id="{A94B8E1E-857D-4689-8FC3-BD344F2671BB}"/>
                    </a:ext>
                  </a:extLst>
                </p:cNvPr>
                <p:cNvSpPr/>
                <p:nvPr/>
              </p:nvSpPr>
              <p:spPr>
                <a:xfrm>
                  <a:off x="1011148" y="1799688"/>
                  <a:ext cx="385818" cy="251697"/>
                </a:xfrm>
                <a:prstGeom prst="arc">
                  <a:avLst>
                    <a:gd name="adj1" fmla="val 21232714"/>
                    <a:gd name="adj2" fmla="val 112395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E6727C3C-D420-4CB6-AF5D-8947F1A417C8}"/>
                    </a:ext>
                  </a:extLst>
                </p:cNvPr>
                <p:cNvSpPr/>
                <p:nvPr/>
              </p:nvSpPr>
              <p:spPr>
                <a:xfrm>
                  <a:off x="1016581" y="1958103"/>
                  <a:ext cx="385818" cy="251697"/>
                </a:xfrm>
                <a:prstGeom prst="arc">
                  <a:avLst>
                    <a:gd name="adj1" fmla="val 21458659"/>
                    <a:gd name="adj2" fmla="val 1098768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E4D48E7B-3895-4518-A777-C5DE879FDBDC}"/>
                    </a:ext>
                  </a:extLst>
                </p:cNvPr>
                <p:cNvSpPr/>
                <p:nvPr/>
              </p:nvSpPr>
              <p:spPr>
                <a:xfrm>
                  <a:off x="1011148" y="1494138"/>
                  <a:ext cx="385818" cy="251697"/>
                </a:xfrm>
                <a:prstGeom prst="arc">
                  <a:avLst>
                    <a:gd name="adj1" fmla="val 21232714"/>
                    <a:gd name="adj2" fmla="val 112395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8028D3FF-16A3-49AE-9273-1A4B1C551800}"/>
                    </a:ext>
                  </a:extLst>
                </p:cNvPr>
                <p:cNvSpPr/>
                <p:nvPr/>
              </p:nvSpPr>
              <p:spPr>
                <a:xfrm>
                  <a:off x="1010612" y="1358777"/>
                  <a:ext cx="385818" cy="251697"/>
                </a:xfrm>
                <a:prstGeom prst="arc">
                  <a:avLst>
                    <a:gd name="adj1" fmla="val 21232714"/>
                    <a:gd name="adj2" fmla="val 112395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Arc 26">
                <a:extLst>
                  <a:ext uri="{FF2B5EF4-FFF2-40B4-BE49-F238E27FC236}">
                    <a16:creationId xmlns:a16="http://schemas.microsoft.com/office/drawing/2014/main" id="{068C9917-36D5-432E-9F01-19049AED5141}"/>
                  </a:ext>
                </a:extLst>
              </p:cNvPr>
              <p:cNvSpPr/>
              <p:nvPr/>
            </p:nvSpPr>
            <p:spPr>
              <a:xfrm>
                <a:off x="1009214" y="1637014"/>
                <a:ext cx="385818" cy="251697"/>
              </a:xfrm>
              <a:prstGeom prst="arc">
                <a:avLst>
                  <a:gd name="adj1" fmla="val 21232714"/>
                  <a:gd name="adj2" fmla="val 1123954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56" name="Speech Bubble: Rectangle with Corners Rounded 55">
            <a:extLst>
              <a:ext uri="{FF2B5EF4-FFF2-40B4-BE49-F238E27FC236}">
                <a16:creationId xmlns:a16="http://schemas.microsoft.com/office/drawing/2014/main" id="{EB9BB0AA-4347-4A46-A20A-033EDCAD6930}"/>
              </a:ext>
            </a:extLst>
          </p:cNvPr>
          <p:cNvSpPr/>
          <p:nvPr/>
        </p:nvSpPr>
        <p:spPr>
          <a:xfrm>
            <a:off x="1086189" y="1219200"/>
            <a:ext cx="1524000" cy="862143"/>
          </a:xfrm>
          <a:prstGeom prst="wedgeRoundRectCallout">
            <a:avLst>
              <a:gd name="adj1" fmla="val -68779"/>
              <a:gd name="adj2" fmla="val 289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Outdoor Air Temp sensor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2218</TotalTime>
  <Words>1021</Words>
  <Application>Microsoft Office PowerPoint</Application>
  <PresentationFormat>On-screen Show (4:3)</PresentationFormat>
  <Paragraphs>234</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MS PGothic</vt:lpstr>
      <vt:lpstr>Arial</vt:lpstr>
      <vt:lpstr>Avenir Roman</vt:lpstr>
      <vt:lpstr>Calibri</vt:lpstr>
      <vt:lpstr>Helvetica Light</vt:lpstr>
      <vt:lpstr>Wingdings</vt:lpstr>
      <vt:lpstr>Office Theme</vt:lpstr>
      <vt:lpstr>PowerPoint Presentation</vt:lpstr>
      <vt:lpstr>BE A BTU HUNTER</vt:lpstr>
      <vt:lpstr>Learning Objectives</vt:lpstr>
      <vt:lpstr>Big Data &amp; BMS Complications </vt:lpstr>
      <vt:lpstr>What is Fault Detection?</vt:lpstr>
      <vt:lpstr>Why Fault Detection &amp; Analysis? </vt:lpstr>
      <vt:lpstr>What is a BTU?</vt:lpstr>
      <vt:lpstr>BTU = Energy</vt:lpstr>
      <vt:lpstr>BTU Hunting - Air Handling Unit (AHU)</vt:lpstr>
      <vt:lpstr>Fault Source</vt:lpstr>
      <vt:lpstr>ANSI/ASHRAE/IES Standard 90.1-2010, Section 6.5.2</vt:lpstr>
      <vt:lpstr>AHU Simultaneous Heating &amp; Cooling:  Leaking Preheat Valve </vt:lpstr>
      <vt:lpstr>How good was our hunt?</vt:lpstr>
      <vt:lpstr>AHU Simultaneous Heating &amp; Cooling:  Set Point Disagreement</vt:lpstr>
      <vt:lpstr>How good was our hunt?</vt:lpstr>
      <vt:lpstr>Simultaneous Heating &amp; Cooling:  Common Root Causes</vt:lpstr>
      <vt:lpstr>BTU = Energy</vt:lpstr>
      <vt:lpstr>Fume Hood: Face Velocity</vt:lpstr>
      <vt:lpstr>PowerPoint Presentation</vt:lpstr>
      <vt:lpstr>How good was our hunt?  </vt:lpstr>
      <vt:lpstr>PowerPoint Presentation</vt:lpstr>
      <vt:lpstr>Data Insufficiency</vt:lpstr>
      <vt:lpstr>Data Sufficiency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 BTU HUNTER</dc:title>
  <dc:creator>Lisa Zagura</dc:creator>
  <cp:lastModifiedBy>Lisa Zagura</cp:lastModifiedBy>
  <cp:revision>270</cp:revision>
  <cp:lastPrinted>2018-10-09T19:58:49Z</cp:lastPrinted>
  <dcterms:created xsi:type="dcterms:W3CDTF">2018-09-26T17:16:39Z</dcterms:created>
  <dcterms:modified xsi:type="dcterms:W3CDTF">2018-10-10T18:59:27Z</dcterms:modified>
</cp:coreProperties>
</file>